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65" r:id="rId4"/>
    <p:sldId id="260" r:id="rId5"/>
    <p:sldId id="264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6E79-C16F-4375-86FE-B964F9F39B5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3031F-50F2-4D73-BA5E-4AF2FCC2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3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21E51-F359-4F92-B88B-BD9933AAE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37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"/>
            <a:ext cx="12192000" cy="6854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00" y="711200"/>
            <a:ext cx="8228485" cy="812800"/>
          </a:xfrm>
        </p:spPr>
        <p:txBody>
          <a:bodyPr>
            <a:noAutofit/>
          </a:bodyPr>
          <a:lstStyle>
            <a:lvl1pPr algn="l">
              <a:defRPr sz="480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title style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0" y="1524000"/>
            <a:ext cx="8228483" cy="787400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t>11/03/2019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2330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  <a:endParaRPr lang="en-P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t>11/03/2019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4489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98600"/>
            <a:ext cx="2743200" cy="4775200"/>
          </a:xfrm>
        </p:spPr>
        <p:txBody>
          <a:bodyPr vert="eaVert"/>
          <a:lstStyle>
            <a:lvl1pPr>
              <a:defRPr lang="en-PH" sz="3600" b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Impact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98600"/>
            <a:ext cx="8026400" cy="4775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t>11/03/2019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7768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t>11/03/2019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7025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1" y="4406902"/>
            <a:ext cx="8887884" cy="1562099"/>
          </a:xfr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lang="en-PH" sz="3200" b="0" kern="12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Impact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TITLE STYLE</a:t>
            </a:r>
            <a:endParaRPr lang="en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2906713"/>
            <a:ext cx="8887884" cy="1500187"/>
          </a:xfrm>
        </p:spPr>
        <p:txBody>
          <a:bodyPr anchor="b"/>
          <a:lstStyle>
            <a:lvl1pPr marL="0" indent="0" algn="r">
              <a:buNone/>
              <a:defRPr sz="20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t>11/03/2019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3249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7001"/>
            <a:ext cx="5384800" cy="4876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7001"/>
            <a:ext cx="5384800" cy="4876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t>11/03/2019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8672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00584"/>
            <a:ext cx="10972800" cy="8900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style</a:t>
            </a:r>
            <a:endParaRPr lang="en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98601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9800"/>
            <a:ext cx="5386917" cy="40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498601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09800"/>
            <a:ext cx="5389033" cy="40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t>11/03/2019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4207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  <a:endParaRPr lang="en-P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t>11/03/2019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8469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t>11/03/2019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299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295401"/>
            <a:ext cx="4011084" cy="1162051"/>
          </a:xfrm>
        </p:spPr>
        <p:txBody>
          <a:bodyPr anchor="b"/>
          <a:lstStyle>
            <a:lvl1pPr algn="l"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98601"/>
            <a:ext cx="6815667" cy="46275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514601"/>
            <a:ext cx="4011084" cy="36115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t>11/03/2019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5895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659" y="4894264"/>
            <a:ext cx="9192683" cy="566739"/>
          </a:xfrm>
        </p:spPr>
        <p:txBody>
          <a:bodyPr anchor="b"/>
          <a:lstStyle>
            <a:lvl1pPr algn="l"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99659" y="1600200"/>
            <a:ext cx="9192683" cy="325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9659" y="5461002"/>
            <a:ext cx="9192683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t>11/03/2019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7379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5526" y="1092200"/>
            <a:ext cx="11280949" cy="528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1600"/>
            <a:ext cx="10972800" cy="889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 style</a:t>
            </a:r>
            <a:endParaRPr lang="en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3800"/>
            <a:ext cx="10972800" cy="50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7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EBAC125-6E94-4F62-B574-8081DDB48ACC}" type="datetimeFigureOut">
              <a:rPr lang="en-PH" smtClean="0"/>
              <a:pPr/>
              <a:t>11/03/2019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70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5AF905-87A3-47F5-A7DA-2607F4C9EBCC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12192000" cy="160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0522"/>
            <a:ext cx="851979" cy="1423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736">
            <a:off x="529616" y="-4722"/>
            <a:ext cx="851979" cy="142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5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PH" sz="4000" b="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15000" endPos="45500" dist="12700" dir="5400000" sy="-100000" algn="bl" rotWithShape="0"/>
          </a:effectLst>
          <a:latin typeface="Impact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25164" y="2791580"/>
            <a:ext cx="5661676" cy="812800"/>
          </a:xfrm>
        </p:spPr>
        <p:txBody>
          <a:bodyPr/>
          <a:lstStyle/>
          <a:p>
            <a:r>
              <a:rPr lang="en-PH" sz="9600" b="1" dirty="0">
                <a:effectLst/>
                <a:latin typeface="BudHand" pitchFamily="2" charset="0"/>
              </a:rPr>
              <a:t>3D Skill Builder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928"/>
            <a:ext cx="12184743" cy="214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8898C35-1FCD-4AF5-ACFF-1318B27252DE}"/>
              </a:ext>
            </a:extLst>
          </p:cNvPr>
          <p:cNvSpPr/>
          <p:nvPr/>
        </p:nvSpPr>
        <p:spPr>
          <a:xfrm rot="21386515">
            <a:off x="694128" y="1708485"/>
            <a:ext cx="2603034" cy="2747052"/>
          </a:xfrm>
          <a:prstGeom prst="rect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  <a:effectLst>
            <a:outerShdw blurRad="444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63E8E8B-E79F-479E-8220-968238107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6211">
            <a:off x="1408809" y="59950"/>
            <a:ext cx="949841" cy="21161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B0AF51-602A-4AD0-97A4-7D617AB7DC1F}"/>
              </a:ext>
            </a:extLst>
          </p:cNvPr>
          <p:cNvSpPr txBox="1"/>
          <p:nvPr/>
        </p:nvSpPr>
        <p:spPr>
          <a:xfrm rot="21425632">
            <a:off x="767325" y="2040339"/>
            <a:ext cx="223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dhand" panose="00000400000000000000" pitchFamily="2" charset="0"/>
                <a:ea typeface="+mn-ea"/>
                <a:cs typeface="+mn-cs"/>
              </a:rPr>
              <a:t>Drawing with Wire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E373A0-F642-4C8B-8543-C248EABE0938}"/>
              </a:ext>
            </a:extLst>
          </p:cNvPr>
          <p:cNvSpPr/>
          <p:nvPr/>
        </p:nvSpPr>
        <p:spPr>
          <a:xfrm rot="388961">
            <a:off x="3915019" y="1627475"/>
            <a:ext cx="2662584" cy="2764719"/>
          </a:xfrm>
          <a:prstGeom prst="rect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  <a:effectLst>
            <a:outerShdw blurRad="444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417D68-28B2-49E4-9E6D-E401C5BE4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529" y="-33644"/>
            <a:ext cx="949841" cy="211619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E5D4CAD-A19C-438B-A723-43E255B9D525}"/>
              </a:ext>
            </a:extLst>
          </p:cNvPr>
          <p:cNvSpPr txBox="1"/>
          <p:nvPr/>
        </p:nvSpPr>
        <p:spPr>
          <a:xfrm rot="400553">
            <a:off x="4222718" y="1732562"/>
            <a:ext cx="18529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dhand" panose="00000400000000000000" pitchFamily="2" charset="0"/>
                <a:ea typeface="+mn-ea"/>
                <a:cs typeface="+mn-cs"/>
              </a:rPr>
              <a:t>Mixed Media Wire Forms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7A7F05-2031-4CAF-934C-2F1D068D3776}"/>
              </a:ext>
            </a:extLst>
          </p:cNvPr>
          <p:cNvSpPr txBox="1"/>
          <p:nvPr/>
        </p:nvSpPr>
        <p:spPr>
          <a:xfrm>
            <a:off x="8814061" y="5303268"/>
            <a:ext cx="3167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BudHand" pitchFamily="2" charset="0"/>
              </a:rPr>
              <a:t>Pam Ehrenreich</a:t>
            </a:r>
            <a:br>
              <a:rPr lang="en-US" sz="2000" dirty="0">
                <a:solidFill>
                  <a:srgbClr val="FFFFFF"/>
                </a:solidFill>
                <a:latin typeface="BudHand" pitchFamily="2" charset="0"/>
              </a:rPr>
            </a:br>
            <a:r>
              <a:rPr lang="en-US" dirty="0">
                <a:solidFill>
                  <a:srgbClr val="FFFFFF"/>
                </a:solidFill>
                <a:latin typeface="BudHand" pitchFamily="2" charset="0"/>
              </a:rPr>
              <a:t>pehrenreich@bcps.org</a:t>
            </a:r>
            <a:br>
              <a:rPr lang="en-US" dirty="0">
                <a:solidFill>
                  <a:srgbClr val="FFFFFF"/>
                </a:solidFill>
                <a:latin typeface="BudHand" pitchFamily="2" charset="0"/>
              </a:rPr>
            </a:br>
            <a:r>
              <a:rPr lang="en-US" dirty="0">
                <a:solidFill>
                  <a:srgbClr val="FFFFFF"/>
                </a:solidFill>
                <a:latin typeface="BudHand" pitchFamily="2" charset="0"/>
              </a:rPr>
              <a:t>mrsestudio48.weebly.com</a:t>
            </a:r>
            <a:br>
              <a:rPr lang="en-US" dirty="0">
                <a:solidFill>
                  <a:srgbClr val="FFFFFF"/>
                </a:solidFill>
                <a:latin typeface="BudHand" pitchFamily="2" charset="0"/>
              </a:rPr>
            </a:br>
            <a:r>
              <a:rPr lang="en-US" sz="2000" b="1" dirty="0">
                <a:solidFill>
                  <a:schemeClr val="bg1"/>
                </a:solidFill>
                <a:latin typeface="BudHand" pitchFamily="2" charset="0"/>
              </a:rPr>
              <a:t>@</a:t>
            </a:r>
            <a:r>
              <a:rPr lang="en-US" sz="2000" dirty="0">
                <a:solidFill>
                  <a:schemeClr val="bg1"/>
                </a:solidFill>
                <a:latin typeface="BudHand" pitchFamily="2" charset="0"/>
              </a:rPr>
              <a:t>MrsE_Studio48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0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CC3D-B522-4645-A369-034FF76F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reflection blurRad="6350" stA="15000" endPos="45500" dist="12700" dir="5400000" sy="-100000" algn="bl" rotWithShape="0"/>
                </a:effectLst>
                <a:latin typeface="Dadhand" panose="00000400000000000000" pitchFamily="2" charset="0"/>
              </a:rPr>
              <a:t>Drawing with Wire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4BDFED-3DBC-42BC-AFF6-F0FA9086A0BE}"/>
              </a:ext>
            </a:extLst>
          </p:cNvPr>
          <p:cNvSpPr txBox="1"/>
          <p:nvPr/>
        </p:nvSpPr>
        <p:spPr>
          <a:xfrm>
            <a:off x="759656" y="4262511"/>
            <a:ext cx="30039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Dadhand" panose="00000400000000000000" pitchFamily="2" charset="0"/>
              </a:rPr>
              <a:t>You will need:</a:t>
            </a:r>
          </a:p>
          <a:p>
            <a:r>
              <a:rPr lang="en-US" dirty="0">
                <a:latin typeface="Dadhand" panose="00000400000000000000" pitchFamily="2" charset="0"/>
              </a:rPr>
              <a:t>An image of a face from a magazine</a:t>
            </a:r>
          </a:p>
          <a:p>
            <a:r>
              <a:rPr lang="en-US" dirty="0">
                <a:latin typeface="Dadhand" panose="00000400000000000000" pitchFamily="2" charset="0"/>
              </a:rPr>
              <a:t>Wire</a:t>
            </a:r>
          </a:p>
          <a:p>
            <a:r>
              <a:rPr lang="en-US" dirty="0">
                <a:latin typeface="Dadhand" panose="00000400000000000000" pitchFamily="2" charset="0"/>
              </a:rPr>
              <a:t>Masking tape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C74915-A724-4AA6-809A-9E7AAE31DC92}"/>
              </a:ext>
            </a:extLst>
          </p:cNvPr>
          <p:cNvSpPr txBox="1"/>
          <p:nvPr/>
        </p:nvSpPr>
        <p:spPr>
          <a:xfrm>
            <a:off x="3604591" y="4016289"/>
            <a:ext cx="7977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Dadhand" panose="00000400000000000000" pitchFamily="2" charset="0"/>
              </a:rPr>
              <a:t>Directions: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Dadhand" panose="00000400000000000000" pitchFamily="2" charset="0"/>
              </a:rPr>
              <a:t>Pick a place to start your wire contour drawing and tape in place.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Dadhand" panose="00000400000000000000" pitchFamily="2" charset="0"/>
              </a:rPr>
              <a:t>Follow the contour of your image, taping and joining as needed.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Dadhand" panose="00000400000000000000" pitchFamily="2" charset="0"/>
              </a:rPr>
              <a:t>Secure to black paper or wood base.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1A5BFF-F72B-41A9-B89B-1929816AF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78651" y="1646622"/>
            <a:ext cx="2747141" cy="20603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037978-37FC-4119-8FFC-DC493B86F7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4314" y="1646622"/>
            <a:ext cx="2747141" cy="20603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3C379C-EA89-42F6-862B-27FB7D9D28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1257" y="1644278"/>
            <a:ext cx="2728399" cy="20462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13C9D63-90F4-417D-BCAF-CC2F3E830A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6947" y="1628942"/>
            <a:ext cx="2728397" cy="20462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65579D-756D-49B1-86D2-BF5425E90A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37" y="1587798"/>
            <a:ext cx="2760510" cy="20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5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CC3D-B522-4645-A369-034FF76F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reflection blurRad="6350" stA="15000" endPos="45500" dist="12700" dir="5400000" sy="-100000" algn="bl" rotWithShape="0"/>
                </a:effectLst>
                <a:latin typeface="Dadhand" panose="00000400000000000000" pitchFamily="2" charset="0"/>
              </a:rPr>
              <a:t>Drawing with Wire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4BDFED-3DBC-42BC-AFF6-F0FA9086A0BE}"/>
              </a:ext>
            </a:extLst>
          </p:cNvPr>
          <p:cNvSpPr txBox="1"/>
          <p:nvPr/>
        </p:nvSpPr>
        <p:spPr>
          <a:xfrm>
            <a:off x="759656" y="4262511"/>
            <a:ext cx="33206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Dadhand" panose="00000400000000000000" pitchFamily="2" charset="0"/>
              </a:rPr>
              <a:t>You will need:</a:t>
            </a:r>
          </a:p>
          <a:p>
            <a:r>
              <a:rPr lang="en-US" dirty="0">
                <a:latin typeface="Dadhand" panose="00000400000000000000" pitchFamily="2" charset="0"/>
              </a:rPr>
              <a:t>An image of a face from a magazine or selfie printed out</a:t>
            </a:r>
          </a:p>
          <a:p>
            <a:r>
              <a:rPr lang="en-US" dirty="0">
                <a:latin typeface="Dadhand" panose="00000400000000000000" pitchFamily="2" charset="0"/>
              </a:rPr>
              <a:t>Wire</a:t>
            </a:r>
          </a:p>
          <a:p>
            <a:r>
              <a:rPr lang="en-US" dirty="0">
                <a:latin typeface="Dadhand" panose="00000400000000000000" pitchFamily="2" charset="0"/>
              </a:rPr>
              <a:t>Masking tape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C74915-A724-4AA6-809A-9E7AAE31DC92}"/>
              </a:ext>
            </a:extLst>
          </p:cNvPr>
          <p:cNvSpPr txBox="1"/>
          <p:nvPr/>
        </p:nvSpPr>
        <p:spPr>
          <a:xfrm>
            <a:off x="3156017" y="1977845"/>
            <a:ext cx="419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Dadhand" panose="00000400000000000000" pitchFamily="2" charset="0"/>
              </a:rPr>
              <a:t>Another Option: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Dadhand" panose="00000400000000000000" pitchFamily="2" charset="0"/>
              </a:rPr>
              <a:t>Use thicker wire and or colored wire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Dadhand" panose="00000400000000000000" pitchFamily="2" charset="0"/>
              </a:rPr>
              <a:t>Attach to base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11" y="1296358"/>
            <a:ext cx="3647176" cy="486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3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CC3D-B522-4645-A369-034FF76F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reflection blurRad="6350" stA="15000" endPos="45500" dist="12700" dir="5400000" sy="-100000" algn="bl" rotWithShape="0"/>
                </a:effectLst>
                <a:latin typeface="Dadhand" panose="00000400000000000000" pitchFamily="2" charset="0"/>
              </a:rPr>
              <a:t>Mixed Media Wire Forms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4BDFED-3DBC-42BC-AFF6-F0FA9086A0BE}"/>
              </a:ext>
            </a:extLst>
          </p:cNvPr>
          <p:cNvSpPr txBox="1"/>
          <p:nvPr/>
        </p:nvSpPr>
        <p:spPr>
          <a:xfrm>
            <a:off x="759655" y="4625518"/>
            <a:ext cx="3334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Dadhand" panose="00000400000000000000" pitchFamily="2" charset="0"/>
              </a:rPr>
              <a:t>You will need:</a:t>
            </a:r>
          </a:p>
          <a:p>
            <a:r>
              <a:rPr lang="en-US" dirty="0">
                <a:latin typeface="Dadhand" panose="00000400000000000000" pitchFamily="2" charset="0"/>
              </a:rPr>
              <a:t>Wire</a:t>
            </a:r>
          </a:p>
          <a:p>
            <a:r>
              <a:rPr lang="en-US" dirty="0">
                <a:latin typeface="Dadhand" panose="00000400000000000000" pitchFamily="2" charset="0"/>
              </a:rPr>
              <a:t>Bird handout and or object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29C540-2361-4212-B34A-2870C209CBA7}"/>
              </a:ext>
            </a:extLst>
          </p:cNvPr>
          <p:cNvSpPr txBox="1"/>
          <p:nvPr/>
        </p:nvSpPr>
        <p:spPr>
          <a:xfrm>
            <a:off x="4093699" y="3963798"/>
            <a:ext cx="6718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Dadhand" panose="00000400000000000000" pitchFamily="2" charset="0"/>
              </a:rPr>
              <a:t>Directions: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Dadhand" panose="00000400000000000000" pitchFamily="2" charset="0"/>
              </a:rPr>
              <a:t>Decide if you will work from the instruction sheet for a bird or if you will observe an object of your choice.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Dadhand" panose="00000400000000000000" pitchFamily="2" charset="0"/>
              </a:rPr>
              <a:t>Start basic contour / structure…</a:t>
            </a:r>
            <a:endParaRPr lang="en-US" dirty="0">
              <a:latin typeface="Dadhand" panose="000004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594E386-138F-4305-B99E-2CF1CB7C8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04745" y="1881794"/>
            <a:ext cx="2246769" cy="16850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15F55F-ADA6-409D-9BA2-876B3E325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6056" y="1888449"/>
            <a:ext cx="2246769" cy="16850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35C32D6-6F71-4F8C-A8D4-FD8D3A82A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6553" y="1888449"/>
            <a:ext cx="2246769" cy="16850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0D3368B-0696-4D72-BCBD-46F21096C9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4252" y="1881794"/>
            <a:ext cx="2246769" cy="16850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FE9EE40-A2CD-435E-AAF5-5E8BC30353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9175" y="1843261"/>
            <a:ext cx="2246769" cy="16850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2E501F7-4A42-4B6B-A0E5-27117A9E90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754" y="1837526"/>
            <a:ext cx="2246769" cy="16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1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CC3D-B522-4645-A369-034FF76F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reflection blurRad="6350" stA="15000" endPos="45500" dist="12700" dir="5400000" sy="-100000" algn="bl" rotWithShape="0"/>
                </a:effectLst>
                <a:latin typeface="Dadhand" panose="00000400000000000000" pitchFamily="2" charset="0"/>
              </a:rPr>
              <a:t>Mixed Media Wire Forms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4BDFED-3DBC-42BC-AFF6-F0FA9086A0BE}"/>
              </a:ext>
            </a:extLst>
          </p:cNvPr>
          <p:cNvSpPr txBox="1"/>
          <p:nvPr/>
        </p:nvSpPr>
        <p:spPr>
          <a:xfrm>
            <a:off x="759655" y="4625518"/>
            <a:ext cx="3334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Dadhand" panose="00000400000000000000" pitchFamily="2" charset="0"/>
              </a:rPr>
              <a:t>You will need:</a:t>
            </a:r>
          </a:p>
          <a:p>
            <a:r>
              <a:rPr lang="en-US" dirty="0">
                <a:latin typeface="Dadhand" panose="00000400000000000000" pitchFamily="2" charset="0"/>
              </a:rPr>
              <a:t>Wire</a:t>
            </a:r>
          </a:p>
          <a:p>
            <a:r>
              <a:rPr lang="en-US" dirty="0">
                <a:latin typeface="Dadhand" panose="00000400000000000000" pitchFamily="2" charset="0"/>
              </a:rPr>
              <a:t>Bird handout and or object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29C540-2361-4212-B34A-2870C209CBA7}"/>
              </a:ext>
            </a:extLst>
          </p:cNvPr>
          <p:cNvSpPr txBox="1"/>
          <p:nvPr/>
        </p:nvSpPr>
        <p:spPr>
          <a:xfrm>
            <a:off x="2294677" y="3963798"/>
            <a:ext cx="8517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Dadhand" panose="00000400000000000000" pitchFamily="2" charset="0"/>
              </a:rPr>
              <a:t>I followed the directions for the bird …sort of </a:t>
            </a:r>
            <a:r>
              <a:rPr lang="en-US" sz="2800" dirty="0">
                <a:latin typeface="Dadhand" panose="00000400000000000000" pitchFamily="2" charset="0"/>
                <a:sym typeface="Wingdings" panose="05000000000000000000" pitchFamily="2" charset="2"/>
              </a:rPr>
              <a:t></a:t>
            </a:r>
            <a:endParaRPr lang="en-US" dirty="0">
              <a:latin typeface="Dadhand" panose="000004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78D28-D365-4F8F-8BBC-FAA76046D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11360" y="1847973"/>
            <a:ext cx="2246769" cy="16850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B5778-AAC0-42F6-AFFD-807DB80F3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57919" y="1865427"/>
            <a:ext cx="2246769" cy="16850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7184DB-07A0-45D5-91F6-0C60A825B7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9290" y="1847973"/>
            <a:ext cx="2246769" cy="16850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1F4E1-0CB4-4861-86EE-433B5A391F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0661" y="1865427"/>
            <a:ext cx="2246769" cy="16850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3BE466-D6C8-43D5-8C4A-83F98FCF54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2032" y="1865427"/>
            <a:ext cx="2246769" cy="16850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226736-EA8A-4B55-8C16-CE896BA58F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754" y="1865428"/>
            <a:ext cx="2246769" cy="16850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55" y="4487018"/>
            <a:ext cx="1558576" cy="155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64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CC3D-B522-4645-A369-034FF76F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reflection blurRad="6350" stA="15000" endPos="45500" dist="12700" dir="5400000" sy="-100000" algn="bl" rotWithShape="0"/>
                </a:effectLst>
                <a:latin typeface="Dadhand" panose="00000400000000000000" pitchFamily="2" charset="0"/>
              </a:rPr>
              <a:t>Mixed Media Wire Examples</a:t>
            </a:r>
          </a:p>
        </p:txBody>
      </p:sp>
      <p:pic>
        <p:nvPicPr>
          <p:cNvPr id="1026" name="Picture 2" descr="https://i.pinimg.com/564x/fc/18/da/fc18daac8a6c49077501004686a89e8b.jpg">
            <a:extLst>
              <a:ext uri="{FF2B5EF4-FFF2-40B4-BE49-F238E27FC236}">
                <a16:creationId xmlns:a16="http://schemas.microsoft.com/office/drawing/2014/main" id="{965D68E2-19B4-4189-A647-49CA8786D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7" y="1047750"/>
            <a:ext cx="30384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564x/7e/ea/d2/7eead2488a8cef7f6dc3054175521e91.jpg">
            <a:extLst>
              <a:ext uri="{FF2B5EF4-FFF2-40B4-BE49-F238E27FC236}">
                <a16:creationId xmlns:a16="http://schemas.microsoft.com/office/drawing/2014/main" id="{CB1A5DC5-2141-4AEB-9C7A-716B7ED1D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982" y="1047750"/>
            <a:ext cx="271607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564x/b3/e6/89/b3e689853fa19835926a81f1254103ea.jpg">
            <a:extLst>
              <a:ext uri="{FF2B5EF4-FFF2-40B4-BE49-F238E27FC236}">
                <a16:creationId xmlns:a16="http://schemas.microsoft.com/office/drawing/2014/main" id="{7F442BD0-1F43-4226-AB12-68B54DE00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47750"/>
            <a:ext cx="26479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all mounted wire, papers, fibers, wax, and shellac sculpture (Contemporary Sculpture, Mixed Media, Abstract)">
            <a:extLst>
              <a:ext uri="{FF2B5EF4-FFF2-40B4-BE49-F238E27FC236}">
                <a16:creationId xmlns:a16="http://schemas.microsoft.com/office/drawing/2014/main" id="{2BBE7FDD-0515-431C-8EF1-30199F611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898" y="1047750"/>
            <a:ext cx="3038476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75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CC3D-B522-4645-A369-034FF76F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reflection blurRad="6350" stA="15000" endPos="45500" dist="12700" dir="5400000" sy="-100000" algn="bl" rotWithShape="0"/>
                </a:effectLst>
                <a:latin typeface="Dadhand" panose="00000400000000000000" pitchFamily="2" charset="0"/>
              </a:rPr>
              <a:t>Mixed Media Wire Forms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4BDFED-3DBC-42BC-AFF6-F0FA9086A0BE}"/>
              </a:ext>
            </a:extLst>
          </p:cNvPr>
          <p:cNvSpPr txBox="1"/>
          <p:nvPr/>
        </p:nvSpPr>
        <p:spPr>
          <a:xfrm>
            <a:off x="4562008" y="1285430"/>
            <a:ext cx="333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Dadhand" panose="00000400000000000000" pitchFamily="2" charset="0"/>
              </a:rPr>
              <a:t>You will need:</a:t>
            </a:r>
          </a:p>
          <a:p>
            <a:r>
              <a:rPr lang="en-US" dirty="0">
                <a:latin typeface="Dadhand" panose="00000400000000000000" pitchFamily="2" charset="0"/>
              </a:rPr>
              <a:t>Wire Form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29C540-2361-4212-B34A-2870C209CBA7}"/>
              </a:ext>
            </a:extLst>
          </p:cNvPr>
          <p:cNvSpPr txBox="1"/>
          <p:nvPr/>
        </p:nvSpPr>
        <p:spPr>
          <a:xfrm>
            <a:off x="4400766" y="2025574"/>
            <a:ext cx="7308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Dadhand" panose="00000400000000000000" pitchFamily="2" charset="0"/>
              </a:rPr>
              <a:t>Directions: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Dadhand" panose="00000400000000000000" pitchFamily="2" charset="0"/>
              </a:rPr>
              <a:t>Consider adding paper, colored wire, metal…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431DD2-B181-4215-B500-5E42CC33D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403" y="2035068"/>
            <a:ext cx="4542613" cy="3406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117871-673E-4F5D-A758-A7DFE9FA5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9888" y="3445022"/>
            <a:ext cx="2972224" cy="2229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00F08F-DA75-4759-82BF-B732C8A23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4050" y="3458470"/>
            <a:ext cx="2936362" cy="220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4161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198</Words>
  <Application>Microsoft Office PowerPoint</Application>
  <PresentationFormat>Widescreen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BudHand</vt:lpstr>
      <vt:lpstr>Calibri</vt:lpstr>
      <vt:lpstr>Dadhand</vt:lpstr>
      <vt:lpstr>Impact</vt:lpstr>
      <vt:lpstr>Wingdings</vt:lpstr>
      <vt:lpstr>3_Office Theme</vt:lpstr>
      <vt:lpstr>3D Skill Builder</vt:lpstr>
      <vt:lpstr>Drawing with Wire</vt:lpstr>
      <vt:lpstr>Drawing with Wire</vt:lpstr>
      <vt:lpstr>Mixed Media Wire Forms</vt:lpstr>
      <vt:lpstr>Mixed Media Wire Forms</vt:lpstr>
      <vt:lpstr>Mixed Media Wire Examples</vt:lpstr>
      <vt:lpstr>Mixed Media Wire Forms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2D Skill Builder</dc:title>
  <dc:creator>Ehrenreich, Pamela E.</dc:creator>
  <cp:lastModifiedBy>Ehrenreich, Pamela E.</cp:lastModifiedBy>
  <cp:revision>19</cp:revision>
  <dcterms:created xsi:type="dcterms:W3CDTF">2018-01-21T01:28:14Z</dcterms:created>
  <dcterms:modified xsi:type="dcterms:W3CDTF">2019-03-11T11:51:03Z</dcterms:modified>
</cp:coreProperties>
</file>