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83" r:id="rId23"/>
    <p:sldId id="278" r:id="rId24"/>
    <p:sldId id="280" r:id="rId25"/>
  </p:sldIdLst>
  <p:sldSz cx="12192000" cy="6858000"/>
  <p:notesSz cx="6858000" cy="9144000"/>
  <p:embeddedFontLst>
    <p:embeddedFont>
      <p:font typeface="Cabin Sketch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veat" panose="020B0604020202020204" charset="0"/>
      <p:regular r:id="rId33"/>
      <p:bold r:id="rId34"/>
    </p:embeddedFont>
    <p:embeddedFont>
      <p:font typeface="Caveat Brush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1E1D0D-74A1-44F0-87FB-024953375303}">
  <a:tblStyle styleId="{441E1D0D-74A1-44F0-87FB-0249533753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8622370" y="121920"/>
            <a:ext cx="3591858" cy="65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Not Your Typical Gradebook</a:t>
            </a:r>
            <a:br>
              <a:rPr lang="en-US" sz="48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br>
              <a:rPr lang="en-US" sz="4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br>
              <a:rPr lang="en-US" sz="4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US" sz="32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Pam Ehrenreich</a:t>
            </a:r>
            <a:br>
              <a:rPr lang="en-US" sz="32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0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Art Department Chair Chesapeake High School Baltimore MD</a:t>
            </a:r>
            <a:br>
              <a:rPr lang="en-US" sz="20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4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pehrenreich@bcps.org</a:t>
            </a:r>
            <a:br>
              <a:rPr lang="en-US" sz="24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4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mrsestudio48.weebly.com</a:t>
            </a:r>
            <a:br>
              <a:rPr lang="en-US" sz="24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7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@MrsE_Studio48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503" y="767693"/>
            <a:ext cx="7419672" cy="518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 descr="A sign on the side of a building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r="1" b="1283"/>
          <a:stretch/>
        </p:blipFill>
        <p:spPr>
          <a:xfrm>
            <a:off x="20" y="10"/>
            <a:ext cx="463722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/>
          <p:nvPr/>
        </p:nvSpPr>
        <p:spPr>
          <a:xfrm>
            <a:off x="4637247" y="0"/>
            <a:ext cx="755475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5277328" y="640082"/>
            <a:ext cx="6914672" cy="115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Arial"/>
              <a:buNone/>
            </a:pPr>
            <a:r>
              <a:rPr lang="en-US" sz="432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Artist Studio Process</a:t>
            </a:r>
            <a:br>
              <a:rPr lang="en-US" sz="432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43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Explore, Design, Skill Builder, Create, Reflect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5163424" y="2438402"/>
            <a:ext cx="6502400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 Brush"/>
              <a:buChar char="✓"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Allows for personalization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 Brush"/>
              <a:buChar char="✓"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Students Self Assess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 Brush"/>
              <a:buChar char="✓"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Daily feedback based on where student are in the artistic process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 Brush"/>
              <a:buChar char="✓"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Growth mindset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veat Brush"/>
              <a:buChar char="✓"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Aligns with standards &amp; SHoM</a:t>
            </a:r>
            <a:endParaRPr sz="32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2262040" y="365125"/>
            <a:ext cx="7667920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Success Criteria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09" name="Google Shape;209;p28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49" y="1844026"/>
            <a:ext cx="6354062" cy="464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7244080" y="2052320"/>
            <a:ext cx="464312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Daily engagement feedback aka practice grades &amp; Formative Assessment!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11" name="Google Shape;211;p28" descr="Image result for bow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6884" y="4860925"/>
            <a:ext cx="2380316" cy="16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7 Day Cycle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19" name="Google Shape;219;p29" descr="A close up of text on a white background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639" y="272842"/>
            <a:ext cx="8778949" cy="673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352877" y="344805"/>
            <a:ext cx="10665643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Formative Assessment</a:t>
            </a:r>
            <a:endParaRPr sz="72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25" name="Google Shape;225;p30" descr="Open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772" y="-117158"/>
            <a:ext cx="2047558" cy="20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4598" y="782002"/>
            <a:ext cx="672107" cy="6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 descr="A screenshot of a cell phon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813" y="1525176"/>
            <a:ext cx="4369025" cy="36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10417643" y="1963055"/>
            <a:ext cx="168656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7 Day Cycle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3 cycles per quarter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29" name="Google Shape;229;p30" descr="A screenshot of a cell phon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5934" y="2249091"/>
            <a:ext cx="5545132" cy="292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5715660" y="4344007"/>
            <a:ext cx="6162014" cy="192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latin typeface="Caveat Brush"/>
                <a:ea typeface="Caveat Brush"/>
                <a:cs typeface="Caveat Brush"/>
                <a:sym typeface="Caveat Brush"/>
              </a:rPr>
              <a:t>Tracking Progress &amp; Formative Assessment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0" y="483466"/>
            <a:ext cx="5393770" cy="6374535"/>
          </a:xfrm>
          <a:custGeom>
            <a:avLst/>
            <a:gdLst/>
            <a:ahLst/>
            <a:cxnLst/>
            <a:rect l="l" t="t" r="r" b="b"/>
            <a:pathLst>
              <a:path w="5393770" h="6374535" extrusionOk="0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1" y="647373"/>
            <a:ext cx="5229863" cy="6210629"/>
          </a:xfrm>
          <a:custGeom>
            <a:avLst/>
            <a:gdLst/>
            <a:ahLst/>
            <a:cxnLst/>
            <a:rect l="l" t="t" r="r" b="b"/>
            <a:pathLst>
              <a:path w="5229863" h="6210629" extrusionOk="0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5233763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5398355" y="2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 extrusionOk="0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l="8141" r="11913"/>
          <a:stretch/>
        </p:blipFill>
        <p:spPr>
          <a:xfrm rot="5400000">
            <a:off x="183863" y="1785625"/>
            <a:ext cx="4217575" cy="395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K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682" y="0"/>
            <a:ext cx="2246722" cy="18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28" y="1473517"/>
            <a:ext cx="3993529" cy="23456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199204" y="192722"/>
            <a:ext cx="10665643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Tracking Progress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47" name="Google Shape;247;p32" descr="Image result for seesaw ap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719" y="3819123"/>
            <a:ext cx="1535328" cy="8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342875" y="4801750"/>
            <a:ext cx="9101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Where are you in the Artist Studio Process? What artistic decisions did you make  today and how did they affect your work.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1438" y="329950"/>
            <a:ext cx="4161934" cy="31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 descr="Image result for ip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69891">
            <a:off x="9907609" y="3585462"/>
            <a:ext cx="1675024" cy="23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 descr="Image result for ip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02270">
            <a:off x="10543426" y="5378892"/>
            <a:ext cx="642841" cy="90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 descr="A screenshot of a cell phone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5630" y="1473517"/>
            <a:ext cx="3695890" cy="228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5754" y="3858392"/>
            <a:ext cx="1009136" cy="100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/>
          <p:nvPr/>
        </p:nvSpPr>
        <p:spPr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w="127000" cap="sq" cmpd="thinThick">
            <a:solidFill>
              <a:srgbClr val="595959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Summative Assessment</a:t>
            </a:r>
            <a:endParaRPr sz="4800">
              <a:solidFill>
                <a:srgbClr val="FFFFFF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Balance of major &amp; minor “assignments”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61" name="Google Shape;261;p33"/>
          <p:cNvCxnSpPr/>
          <p:nvPr/>
        </p:nvCxnSpPr>
        <p:spPr>
          <a:xfrm>
            <a:off x="1191126" y="3910267"/>
            <a:ext cx="258679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2" name="Google Shape;262;p33" descr="A close up of a logo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3822" y="819745"/>
            <a:ext cx="6553545" cy="5226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4154800" y="508975"/>
            <a:ext cx="87207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Caveat Brush"/>
                <a:ea typeface="Caveat Brush"/>
                <a:cs typeface="Caveat Brush"/>
                <a:sym typeface="Caveat Brush"/>
              </a:rPr>
              <a:t>Summative Assessment of the Process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5165114" y="1983954"/>
            <a:ext cx="4773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Why I “grade” the evidence…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922" y="294641"/>
            <a:ext cx="8209834" cy="6116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5655659" y="5618126"/>
            <a:ext cx="5844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6516710" y="5618126"/>
            <a:ext cx="5844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4794608" y="5618126"/>
            <a:ext cx="5844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208252" y="141604"/>
            <a:ext cx="4485668" cy="267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The Hot Mess Gradebook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304" name="Google Shape;304;p38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638" y="2224722"/>
            <a:ext cx="672107" cy="6721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5" name="Google Shape;305;p38"/>
          <p:cNvGraphicFramePr/>
          <p:nvPr/>
        </p:nvGraphicFramePr>
        <p:xfrm>
          <a:off x="426718" y="3346820"/>
          <a:ext cx="11054125" cy="2194590"/>
        </p:xfrm>
        <a:graphic>
          <a:graphicData uri="http://schemas.openxmlformats.org/drawingml/2006/table">
            <a:tbl>
              <a:tblPr firstRow="1" bandRow="1">
                <a:noFill/>
                <a:tableStyleId>{441E1D0D-74A1-44F0-87FB-024953375303}</a:tableStyleId>
              </a:tblPr>
              <a:tblGrid>
                <a:gridCol w="16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ASP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Explore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Design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Skill builder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Reflect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Explore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Design &amp; Skill builder23/25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 LS/25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Reflect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98/100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48/50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Student 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Explore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Design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Absent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 evidence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Skill Builder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Skill builder 50/50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 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Create23/25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23/25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6" name="Google Shape;306;p38"/>
          <p:cNvSpPr/>
          <p:nvPr/>
        </p:nvSpPr>
        <p:spPr>
          <a:xfrm>
            <a:off x="1666240" y="4337420"/>
            <a:ext cx="274320" cy="44257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530079" y="589280"/>
            <a:ext cx="1950720" cy="9753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3920712" y="745120"/>
            <a:ext cx="5765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Daily ASP “practice” grades based on success criteria with comments. Each phase of the studio process is “graded” when students feel they are ready, have evidence, and demonstrated their learning.</a:t>
            </a:r>
            <a:endParaRPr sz="28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494845" y="5658381"/>
            <a:ext cx="11202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Graded work due by the end of the quarter, no late work, graded based on what was completed vs not completed.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208252" y="141604"/>
            <a:ext cx="581543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Summative Assessment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78" name="Google Shape;278;p35" descr="Open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772" y="-117158"/>
            <a:ext cx="2047558" cy="20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4598" y="782002"/>
            <a:ext cx="672107" cy="6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 descr="A screenshot of a social media post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76" y="1565689"/>
            <a:ext cx="4356324" cy="481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662" y="1753880"/>
            <a:ext cx="5998774" cy="465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346441" y="331151"/>
            <a:ext cx="4367253" cy="145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Credits…</a:t>
            </a:r>
            <a:br>
              <a:rPr lang="en-US" sz="54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</a:br>
            <a:endParaRPr sz="54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73425" y="1358349"/>
            <a:ext cx="924875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Kathy Douglas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Diane  Jaquith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Clyde Gaw</a:t>
            </a:r>
            <a:endParaRPr sz="3200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Nan E. Hathaway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Marvin Bartel</a:t>
            </a:r>
            <a:endParaRPr sz="3200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Anne Bedrick</a:t>
            </a:r>
            <a:endParaRPr sz="3200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Ian Sands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Melissa Purtee</a:t>
            </a:r>
            <a:endParaRPr sz="3200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TAB website, TAB Institute, TABSTOCK, TAB FB forums…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 descr="Image result for sharing of ide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984" y="357656"/>
            <a:ext cx="7379576" cy="4481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208252" y="141604"/>
            <a:ext cx="581543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Summative Assessment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87" name="Google Shape;287;p36" descr="Open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772" y="-117158"/>
            <a:ext cx="2047558" cy="20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4598" y="782002"/>
            <a:ext cx="672107" cy="6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 descr="A screenshot of a social media post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878" y="1422399"/>
            <a:ext cx="4356324" cy="481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 descr="A screenshot of a cell phon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660" y="649922"/>
            <a:ext cx="2984653" cy="570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280564" y="0"/>
            <a:ext cx="5815436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Summative Assessment</a:t>
            </a:r>
            <a:endParaRPr dirty="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87" name="Google Shape;287;p36" descr="Open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772" y="-117158"/>
            <a:ext cx="2047558" cy="20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4598" y="782002"/>
            <a:ext cx="672107" cy="6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6F0321-CAE4-4393-95D5-9C3880AE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1" y="1057153"/>
            <a:ext cx="9192460" cy="55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 descr="A picture containing indoor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t="28379" b="29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8022020" y="4206765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rial"/>
              <a:buNone/>
            </a:pPr>
            <a:r>
              <a:rPr lang="en-US" sz="5940">
                <a:latin typeface="Caveat Brush"/>
                <a:ea typeface="Caveat Brush"/>
                <a:cs typeface="Caveat Brush"/>
                <a:sym typeface="Caveat Brush"/>
              </a:rPr>
              <a:t>Tykeara</a:t>
            </a:r>
            <a:br>
              <a:rPr lang="en-US" sz="5940"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5940">
                <a:latin typeface="Caveat Brush"/>
                <a:ea typeface="Caveat Brush"/>
                <a:cs typeface="Caveat Brush"/>
                <a:sym typeface="Caveat Brush"/>
              </a:rPr>
              <a:t>Story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298" name="Google Shape;298;p3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 descr="Image result for ques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061" y="200025"/>
            <a:ext cx="11410122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/>
        </p:nvSpPr>
        <p:spPr>
          <a:xfrm>
            <a:off x="6076122" y="320108"/>
            <a:ext cx="555882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i="0" u="none" strike="noStrike" cap="none">
                <a:solidFill>
                  <a:srgbClr val="0C0C0C"/>
                </a:solidFill>
                <a:latin typeface="Caveat Brush"/>
                <a:ea typeface="Caveat Brush"/>
                <a:cs typeface="Caveat Brush"/>
                <a:sym typeface="Caveat Brush"/>
              </a:rPr>
              <a:t>Pam Ehrenreich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i="0" u="none" strike="noStrike" cap="none">
                <a:solidFill>
                  <a:srgbClr val="0C0C0C"/>
                </a:solidFill>
                <a:latin typeface="Caveat Brush"/>
                <a:ea typeface="Caveat Brush"/>
                <a:cs typeface="Caveat Brush"/>
                <a:sym typeface="Caveat Brush"/>
              </a:rPr>
              <a:t>pehrenreich@bcps.org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i="0" u="none" strike="noStrike" cap="none">
                <a:solidFill>
                  <a:srgbClr val="0C0C0C"/>
                </a:solidFill>
                <a:latin typeface="Caveat Brush"/>
                <a:ea typeface="Caveat Brush"/>
                <a:cs typeface="Caveat Brush"/>
                <a:sym typeface="Caveat Brush"/>
              </a:rPr>
              <a:t>@MrsE_Studio48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i="0" u="none" strike="noStrike" cap="none">
                <a:solidFill>
                  <a:srgbClr val="0C0C0C"/>
                </a:solidFill>
                <a:latin typeface="Caveat Brush"/>
                <a:ea typeface="Caveat Brush"/>
                <a:cs typeface="Caveat Brush"/>
                <a:sym typeface="Caveat Brush"/>
              </a:rPr>
              <a:t>mrsestudio48.weebly.com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3355" y="3388114"/>
            <a:ext cx="2545239" cy="254523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7810220" y="5914582"/>
            <a:ext cx="35007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Rate this session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42103" y="600482"/>
            <a:ext cx="6542203" cy="5244136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sng" strike="noStrike" cap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I teach: </a:t>
            </a:r>
            <a:br>
              <a:rPr lang="en-US" sz="3600" i="0" u="none" strike="noStrike" cap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Clay 1 &amp; 2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Studio Practice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Adv Clay Mixed Media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AP (All 3 portfolios)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Average 25 students per class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AP = typically 6-12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221691" y="5118231"/>
            <a:ext cx="6542202" cy="162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Always taught in high needs environments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I taught Middle School for 18 yrs.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HS for the past 6 yrs.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Practicing some form of choice for 15 yrs.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Teaching for Artistic Behavior 9 yrs.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15" name="Google Shape;115;p17" descr="A stack of flyers on a tabl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951" y="2667485"/>
            <a:ext cx="3202290" cy="240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A group of people sitting at a tabl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2140" y="113123"/>
            <a:ext cx="3307151" cy="248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 descr="A picture containing text, book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489" y="1159496"/>
            <a:ext cx="6775966" cy="4675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>
            <a:spLocks noGrp="1"/>
          </p:cNvSpPr>
          <p:nvPr>
            <p:ph type="title"/>
          </p:nvPr>
        </p:nvSpPr>
        <p:spPr>
          <a:xfrm>
            <a:off x="250962" y="1159496"/>
            <a:ext cx="4622565" cy="3007151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Fair is not equal &amp; doesn’t give an accurate picture of what students can do.</a:t>
            </a:r>
            <a:endParaRPr sz="3200">
              <a:solidFill>
                <a:srgbClr val="FFFFFF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180260" y="122558"/>
            <a:ext cx="4645250" cy="563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latin typeface="Caveat Brush"/>
                <a:ea typeface="Caveat Brush"/>
                <a:cs typeface="Caveat Brush"/>
                <a:sym typeface="Caveat Brush"/>
              </a:rPr>
              <a:t>Process </a:t>
            </a:r>
            <a:br>
              <a:rPr lang="en-US" sz="6000"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6000">
                <a:latin typeface="Caveat Brush"/>
                <a:ea typeface="Caveat Brush"/>
                <a:cs typeface="Caveat Brush"/>
                <a:sym typeface="Caveat Brush"/>
              </a:rPr>
              <a:t>Over </a:t>
            </a:r>
            <a:br>
              <a:rPr lang="en-US" sz="6000"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6000">
                <a:latin typeface="Caveat Brush"/>
                <a:ea typeface="Caveat Brush"/>
                <a:cs typeface="Caveat Brush"/>
                <a:sym typeface="Caveat Brush"/>
              </a:rPr>
              <a:t>Product</a:t>
            </a:r>
            <a:br>
              <a:rPr lang="en-US" sz="6000"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6000">
                <a:latin typeface="Caveat Brush"/>
                <a:ea typeface="Caveat Brush"/>
                <a:cs typeface="Caveat Brush"/>
                <a:sym typeface="Caveat Brush"/>
              </a:rPr>
              <a:t>Constraints &amp; </a:t>
            </a:r>
            <a:br>
              <a:rPr lang="en-US" sz="6000"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6000">
                <a:latin typeface="Caveat Brush"/>
                <a:ea typeface="Caveat Brush"/>
                <a:cs typeface="Caveat Brush"/>
                <a:sym typeface="Caveat Brush"/>
              </a:rPr>
              <a:t>Realities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424002" y="5679640"/>
            <a:ext cx="4645250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latin typeface="Caveat"/>
                <a:ea typeface="Caveat"/>
                <a:cs typeface="Caveat"/>
                <a:sym typeface="Caveat"/>
              </a:rPr>
              <a:t>Rube Goldberg</a:t>
            </a:r>
            <a:r>
              <a:rPr lang="en-US" sz="200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800">
                <a:latin typeface="Caveat"/>
                <a:ea typeface="Caveat"/>
                <a:cs typeface="Caveat"/>
                <a:sym typeface="Caveat"/>
              </a:rPr>
              <a:t>https://www.google.com/url?sa=i&amp;source=images&amp;cd=&amp;cad=rja&amp;uact=8&amp;ved=2ahUKEwi7ypmVmcPgAhUGd98KHYOOBn0Qjhx6BAgBEAM&amp;url=https%3A%2F%2Fwww.flickr.com%2Fphotos%2Fvanhoosear%2F8382403596&amp;psig=AOvVaw3sGHeaShS3pcTUM9Pzhn8H&amp;ust=1550507624299226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1" name="Google Shape;131;p19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 descr="A clock hanging on the wall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l="6865" r="529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14046" y="336845"/>
            <a:ext cx="4963160" cy="128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Constraints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5027069" y="842272"/>
            <a:ext cx="6722400" cy="5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740"/>
              <a:buNone/>
            </a:pPr>
            <a:r>
              <a:rPr lang="en-US" sz="3740">
                <a:solidFill>
                  <a:srgbClr val="FFC000"/>
                </a:solidFill>
                <a:latin typeface="Caveat Brush"/>
                <a:ea typeface="Caveat Brush"/>
                <a:cs typeface="Caveat Brush"/>
                <a:sym typeface="Caveat Brush"/>
              </a:rPr>
              <a:t>New district grading policy effective 2016-17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Bi-weekly grade requirements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No homework, no extra credit, no participation grades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Formative &amp; Summative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50pt grading scale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Standards- based Grading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685800" lvl="1" indent="-237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740"/>
              <a:buFont typeface="Caveat Brush"/>
              <a:buChar char="•"/>
            </a:pPr>
            <a:r>
              <a:rPr lang="en-US" sz="374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Danielson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>
              <a:solidFill>
                <a:schemeClr val="lt1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46" y="1933226"/>
            <a:ext cx="4454166" cy="35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652692" y="1720779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latin typeface="Caveat Brush"/>
                <a:ea typeface="Caveat Brush"/>
                <a:cs typeface="Caveat Brush"/>
                <a:sym typeface="Caveat Brush"/>
              </a:rPr>
              <a:t>School Expectations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47" name="Google Shape;147;p21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48" name="Google Shape;148;p21"/>
          <p:cNvSpPr txBox="1"/>
          <p:nvPr/>
        </p:nvSpPr>
        <p:spPr>
          <a:xfrm>
            <a:off x="152401" y="2662634"/>
            <a:ext cx="5495870" cy="392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 Brush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Practice vs Assignments  (2/3 vs 1/3)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 Brush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Must allow re-do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 Brush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Learner Centered Environments – focus on Personalization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095999" y="4490720"/>
            <a:ext cx="486664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Grades should reflect what students know &amp; can do = Artwork and reflection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B2C1-BF80-4C86-ACEB-4C4E722D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1" y="97780"/>
            <a:ext cx="7596779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aveat Brush" panose="020B0604020202020204" charset="0"/>
              </a:rPr>
              <a:t>Danielson Edu-Speak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52531-C103-4EDF-A4FE-1C39139BE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2" y="934720"/>
            <a:ext cx="6529978" cy="5923280"/>
          </a:xfrm>
        </p:spPr>
        <p:txBody>
          <a:bodyPr anchor="t">
            <a:normAutofit/>
          </a:bodyPr>
          <a:lstStyle/>
          <a:p>
            <a:pPr marL="1143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Differentiated for individual needs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Criteria is clear (and developed by students)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Evidence of thinking / learning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Evidence used to plan further instruction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Timely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Caveat Brush" panose="020B0604020202020204" charset="0"/>
              </a:rPr>
              <a:t>Students self assess &amp; maintain evidence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bee clipart">
            <a:extLst>
              <a:ext uri="{FF2B5EF4-FFF2-40B4-BE49-F238E27FC236}">
                <a16:creationId xmlns:a16="http://schemas.microsoft.com/office/drawing/2014/main" id="{6A9430AC-0066-4EC9-9C29-B26E0217E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 b="3"/>
          <a:stretch/>
        </p:blipFill>
        <p:spPr bwMode="auto"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2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770234" y="1"/>
            <a:ext cx="6488456" cy="3036711"/>
          </a:xfrm>
          <a:custGeom>
            <a:avLst/>
            <a:gdLst/>
            <a:ahLst/>
            <a:cxnLst/>
            <a:rect l="l" t="t" r="r" b="b"/>
            <a:pathLst>
              <a:path w="6488456" h="3036711" extrusionOk="0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0" y="2896216"/>
            <a:ext cx="5198011" cy="3957242"/>
          </a:xfrm>
          <a:custGeom>
            <a:avLst/>
            <a:gdLst/>
            <a:ahLst/>
            <a:cxnLst/>
            <a:rect l="l" t="t" r="r" b="b"/>
            <a:pathLst>
              <a:path w="5198011" h="3957242" extrusionOk="0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5759837" y="495702"/>
            <a:ext cx="6428625" cy="6357756"/>
          </a:xfrm>
          <a:custGeom>
            <a:avLst/>
            <a:gdLst/>
            <a:ahLst/>
            <a:cxnLst/>
            <a:rect l="l" t="t" r="r" b="b"/>
            <a:pathLst>
              <a:path w="6428625" h="6357756" extrusionOk="0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5924429" y="660294"/>
            <a:ext cx="6264033" cy="6193164"/>
          </a:xfrm>
          <a:custGeom>
            <a:avLst/>
            <a:gdLst/>
            <a:ahLst/>
            <a:cxnLst/>
            <a:rect l="l" t="t" r="r" b="b"/>
            <a:pathLst>
              <a:path w="6264033" h="6193164" extrusionOk="0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A76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334812" y="3756876"/>
            <a:ext cx="5583235" cy="202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Danielson,</a:t>
            </a:r>
            <a:br>
              <a:rPr lang="en-US" sz="6000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r>
              <a:rPr lang="en-US" sz="6000" dirty="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National Standards Personalization </a:t>
            </a:r>
            <a:r>
              <a:rPr lang="en-US" sz="8000" b="1" dirty="0">
                <a:solidFill>
                  <a:schemeClr val="tx1"/>
                </a:solidFill>
                <a:latin typeface="Caveat Brush"/>
                <a:ea typeface="Caveat Brush"/>
                <a:cs typeface="Caveat Brush"/>
                <a:sym typeface="Caveat Brush"/>
              </a:rPr>
              <a:t>TAB</a:t>
            </a:r>
            <a:endParaRPr sz="8000" b="1" dirty="0">
              <a:solidFill>
                <a:schemeClr val="tx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t="4020"/>
          <a:stretch/>
        </p:blipFill>
        <p:spPr>
          <a:xfrm>
            <a:off x="979870" y="2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 extrusionOk="0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p22" descr="A picture containing wall, indoor, clothing, perso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13858" r="5427" b="3"/>
          <a:stretch/>
        </p:blipFill>
        <p:spPr>
          <a:xfrm>
            <a:off x="1" y="312024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 extrusionOk="0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492</Words>
  <Application>Microsoft Office PowerPoint</Application>
  <PresentationFormat>Widescreen</PresentationFormat>
  <Paragraphs>123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Cabin Sketch</vt:lpstr>
      <vt:lpstr>Noto Sans Symbols</vt:lpstr>
      <vt:lpstr>Arial</vt:lpstr>
      <vt:lpstr>Wingdings</vt:lpstr>
      <vt:lpstr>Caveat Brush</vt:lpstr>
      <vt:lpstr>Caveat</vt:lpstr>
      <vt:lpstr>Office Theme</vt:lpstr>
      <vt:lpstr>Office Theme</vt:lpstr>
      <vt:lpstr>Not Your Typical Gradebook   Pam Ehrenreich Art Department Chair Chesapeake High School Baltimore MD pehrenreich@bcps.org mrsestudio48.weebly.com @MrsE_Studio48</vt:lpstr>
      <vt:lpstr>Credits… </vt:lpstr>
      <vt:lpstr>PowerPoint Presentation</vt:lpstr>
      <vt:lpstr>Fair is not equal &amp; doesn’t give an accurate picture of what students can do.</vt:lpstr>
      <vt:lpstr>Process  Over  Product Constraints &amp;  Realities</vt:lpstr>
      <vt:lpstr>Constraints</vt:lpstr>
      <vt:lpstr>School Expectations</vt:lpstr>
      <vt:lpstr>Danielson Edu-Speak</vt:lpstr>
      <vt:lpstr>Danielson, National Standards Personalization TAB</vt:lpstr>
      <vt:lpstr>Artist Studio Process Explore, Design, Skill Builder, Create, Reflect</vt:lpstr>
      <vt:lpstr>Success Criteria</vt:lpstr>
      <vt:lpstr>7 Day Cycle</vt:lpstr>
      <vt:lpstr>Formative Assessment</vt:lpstr>
      <vt:lpstr>Tracking Progress &amp; Formative Assessment</vt:lpstr>
      <vt:lpstr>Tracking Progress</vt:lpstr>
      <vt:lpstr>Summative Assessment</vt:lpstr>
      <vt:lpstr>Summative Assessment of the Process</vt:lpstr>
      <vt:lpstr>The Hot Mess Gradebook</vt:lpstr>
      <vt:lpstr>Summative Assessment</vt:lpstr>
      <vt:lpstr>Summative Assessment</vt:lpstr>
      <vt:lpstr>Summative Assessment</vt:lpstr>
      <vt:lpstr>Tykeara Story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Your Typical Gradebook   Pam Ehrenreich Art Department Chair Chesapeake High School Baltimore MD pehrenreich@bcps.org mrsestudio48.weebly.com @MrsE_Studio48</dc:title>
  <dc:creator>Ehrenreich, Pamela E.</dc:creator>
  <cp:lastModifiedBy>Ehrenreich, Pamela E.</cp:lastModifiedBy>
  <cp:revision>5</cp:revision>
  <dcterms:created xsi:type="dcterms:W3CDTF">2019-03-12T02:43:52Z</dcterms:created>
  <dcterms:modified xsi:type="dcterms:W3CDTF">2019-03-14T04:20:25Z</dcterms:modified>
</cp:coreProperties>
</file>