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9" r:id="rId3"/>
    <p:sldId id="263" r:id="rId4"/>
    <p:sldId id="260" r:id="rId5"/>
    <p:sldId id="356" r:id="rId6"/>
    <p:sldId id="290" r:id="rId7"/>
    <p:sldId id="288" r:id="rId8"/>
    <p:sldId id="261" r:id="rId9"/>
    <p:sldId id="357" r:id="rId10"/>
    <p:sldId id="359" r:id="rId11"/>
    <p:sldId id="360" r:id="rId12"/>
    <p:sldId id="262" r:id="rId13"/>
    <p:sldId id="35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17065-29D3-4C91-AB6B-EAEE5056475B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A3207-6BC7-4E80-A33F-90559812F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33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17065-29D3-4C91-AB6B-EAEE5056475B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A3207-6BC7-4E80-A33F-90559812F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62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17065-29D3-4C91-AB6B-EAEE5056475B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A3207-6BC7-4E80-A33F-90559812F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1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" type="obj">
  <p:cSld name="obj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1727200" y="76200"/>
            <a:ext cx="9753600" cy="144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1727200" y="1676401"/>
            <a:ext cx="9753600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77800" algn="l" rtl="0"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136525" algn="l" rtl="0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524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524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524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524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524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524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1727200" y="6477001"/>
            <a:ext cx="34544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5791201" y="6477001"/>
            <a:ext cx="33527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10261600" y="6477001"/>
            <a:ext cx="12192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4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0974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Head" type="secHead">
  <p:cSld name="secHead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defRPr sz="4000" b="1" cap="small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Arial"/>
              <a:buNone/>
              <a:defRPr sz="2000"/>
            </a:lvl1pPr>
            <a:lvl2pPr marL="457200" indent="0" rtl="0">
              <a:buFont typeface="Arial"/>
              <a:buNone/>
              <a:defRPr sz="1800"/>
            </a:lvl2pPr>
            <a:lvl3pPr marL="914400" indent="0" rtl="0">
              <a:buFont typeface="Arial"/>
              <a:buNone/>
              <a:defRPr sz="1600"/>
            </a:lvl3pPr>
            <a:lvl4pPr marL="1371600" indent="0" rtl="0">
              <a:buFont typeface="Arial"/>
              <a:buNone/>
              <a:defRPr sz="1400"/>
            </a:lvl4pPr>
            <a:lvl5pPr marL="1828800" indent="0" rtl="0">
              <a:buFont typeface="Arial"/>
              <a:buNone/>
              <a:defRPr sz="1400"/>
            </a:lvl5pPr>
            <a:lvl6pPr marL="2286000" indent="0" rtl="0">
              <a:buFont typeface="Arial"/>
              <a:buNone/>
              <a:defRPr sz="1400"/>
            </a:lvl6pPr>
            <a:lvl7pPr marL="2743200" indent="0" rtl="0">
              <a:buFont typeface="Arial"/>
              <a:buNone/>
              <a:defRPr sz="1400"/>
            </a:lvl7pPr>
            <a:lvl8pPr marL="3200400" indent="0" rtl="0">
              <a:buFont typeface="Arial"/>
              <a:buNone/>
              <a:defRPr sz="1400"/>
            </a:lvl8pPr>
            <a:lvl9pPr marL="3657600" indent="0" rtl="0"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1727200" y="6477001"/>
            <a:ext cx="34544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5791201" y="6477001"/>
            <a:ext cx="33527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0261600" y="6477001"/>
            <a:ext cx="12192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4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1251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Obj" type="twoObj">
  <p:cSld name="twoObj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1727200" y="76200"/>
            <a:ext cx="9753600" cy="144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1727201" y="1676401"/>
            <a:ext cx="4775199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800"/>
            </a:lvl1pPr>
            <a:lvl2pPr rtl="0">
              <a:defRPr sz="2400"/>
            </a:lvl2pPr>
            <a:lvl3pPr rtl="0">
              <a:defRPr sz="2000"/>
            </a:lvl3pPr>
            <a:lvl4pPr rtl="0">
              <a:defRPr sz="1800"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705601" y="1676401"/>
            <a:ext cx="4775199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800"/>
            </a:lvl1pPr>
            <a:lvl2pPr rtl="0">
              <a:defRPr sz="2400"/>
            </a:lvl2pPr>
            <a:lvl3pPr rtl="0">
              <a:defRPr sz="2000"/>
            </a:lvl3pPr>
            <a:lvl4pPr rtl="0">
              <a:defRPr sz="1800"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1727200" y="6477001"/>
            <a:ext cx="34544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5791201" y="6477001"/>
            <a:ext cx="33527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10261600" y="6477001"/>
            <a:ext cx="12192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4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0388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TxTwoObj" type="twoTxTwoObj">
  <p:cSld name="twoTxTwoObj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Arial"/>
              <a:buNone/>
              <a:defRPr sz="2400" b="1"/>
            </a:lvl1pPr>
            <a:lvl2pPr marL="457200" indent="0" rtl="0">
              <a:buFont typeface="Arial"/>
              <a:buNone/>
              <a:defRPr sz="2000" b="1"/>
            </a:lvl2pPr>
            <a:lvl3pPr marL="914400" indent="0" rtl="0">
              <a:buFont typeface="Arial"/>
              <a:buNone/>
              <a:defRPr sz="1800" b="1"/>
            </a:lvl3pPr>
            <a:lvl4pPr marL="1371600" indent="0" rtl="0">
              <a:buFont typeface="Arial"/>
              <a:buNone/>
              <a:defRPr sz="1600" b="1"/>
            </a:lvl4pPr>
            <a:lvl5pPr marL="1828800" indent="0" rtl="0">
              <a:buFont typeface="Arial"/>
              <a:buNone/>
              <a:defRPr sz="1600" b="1"/>
            </a:lvl5pPr>
            <a:lvl6pPr marL="2286000" indent="0" rtl="0">
              <a:buFont typeface="Arial"/>
              <a:buNone/>
              <a:defRPr sz="1600" b="1"/>
            </a:lvl6pPr>
            <a:lvl7pPr marL="2743200" indent="0" rtl="0">
              <a:buFont typeface="Arial"/>
              <a:buNone/>
              <a:defRPr sz="1600" b="1"/>
            </a:lvl7pPr>
            <a:lvl8pPr marL="3200400" indent="0" rtl="0">
              <a:buFont typeface="Arial"/>
              <a:buNone/>
              <a:defRPr sz="1600" b="1"/>
            </a:lvl8pPr>
            <a:lvl9pPr marL="3657600" indent="0" rtl="0"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400"/>
            </a:lvl1pPr>
            <a:lvl2pPr rtl="0">
              <a:defRPr sz="2000"/>
            </a:lvl2pPr>
            <a:lvl3pPr rtl="0">
              <a:defRPr sz="1800"/>
            </a:lvl3pPr>
            <a:lvl4pPr rtl="0">
              <a:defRPr sz="1600"/>
            </a:lvl4pPr>
            <a:lvl5pPr rtl="0">
              <a:defRPr sz="1600"/>
            </a:lvl5pPr>
            <a:lvl6pPr rtl="0">
              <a:defRPr sz="1600"/>
            </a:lvl6pPr>
            <a:lvl7pPr rtl="0">
              <a:defRPr sz="1600"/>
            </a:lvl7pPr>
            <a:lvl8pPr rtl="0">
              <a:defRPr sz="1600"/>
            </a:lvl8pPr>
            <a:lvl9pPr rtl="0">
              <a:defRPr sz="16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Arial"/>
              <a:buNone/>
              <a:defRPr sz="2400" b="1"/>
            </a:lvl1pPr>
            <a:lvl2pPr marL="457200" indent="0" rtl="0">
              <a:buFont typeface="Arial"/>
              <a:buNone/>
              <a:defRPr sz="2000" b="1"/>
            </a:lvl2pPr>
            <a:lvl3pPr marL="914400" indent="0" rtl="0">
              <a:buFont typeface="Arial"/>
              <a:buNone/>
              <a:defRPr sz="1800" b="1"/>
            </a:lvl3pPr>
            <a:lvl4pPr marL="1371600" indent="0" rtl="0">
              <a:buFont typeface="Arial"/>
              <a:buNone/>
              <a:defRPr sz="1600" b="1"/>
            </a:lvl4pPr>
            <a:lvl5pPr marL="1828800" indent="0" rtl="0">
              <a:buFont typeface="Arial"/>
              <a:buNone/>
              <a:defRPr sz="1600" b="1"/>
            </a:lvl5pPr>
            <a:lvl6pPr marL="2286000" indent="0" rtl="0">
              <a:buFont typeface="Arial"/>
              <a:buNone/>
              <a:defRPr sz="1600" b="1"/>
            </a:lvl6pPr>
            <a:lvl7pPr marL="2743200" indent="0" rtl="0">
              <a:buFont typeface="Arial"/>
              <a:buNone/>
              <a:defRPr sz="1600" b="1"/>
            </a:lvl7pPr>
            <a:lvl8pPr marL="3200400" indent="0" rtl="0">
              <a:buFont typeface="Arial"/>
              <a:buNone/>
              <a:defRPr sz="1600" b="1"/>
            </a:lvl8pPr>
            <a:lvl9pPr marL="3657600" indent="0" rtl="0"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400"/>
            </a:lvl1pPr>
            <a:lvl2pPr rtl="0">
              <a:defRPr sz="2000"/>
            </a:lvl2pPr>
            <a:lvl3pPr rtl="0">
              <a:defRPr sz="1800"/>
            </a:lvl3pPr>
            <a:lvl4pPr rtl="0">
              <a:defRPr sz="1600"/>
            </a:lvl4pPr>
            <a:lvl5pPr rtl="0">
              <a:defRPr sz="1600"/>
            </a:lvl5pPr>
            <a:lvl6pPr rtl="0">
              <a:defRPr sz="1600"/>
            </a:lvl6pPr>
            <a:lvl7pPr rtl="0">
              <a:defRPr sz="1600"/>
            </a:lvl7pPr>
            <a:lvl8pPr rtl="0">
              <a:defRPr sz="1600"/>
            </a:lvl8pPr>
            <a:lvl9pPr rtl="0">
              <a:defRPr sz="16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1727200" y="6477001"/>
            <a:ext cx="34544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5791201" y="6477001"/>
            <a:ext cx="33527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0261600" y="6477001"/>
            <a:ext cx="12192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4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3952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Tx" type="objTx">
  <p:cSld name="objTx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defRPr sz="2000" b="1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3200"/>
            </a:lvl1pPr>
            <a:lvl2pPr rtl="0">
              <a:defRPr sz="2800"/>
            </a:lvl2pPr>
            <a:lvl3pPr rtl="0">
              <a:defRPr sz="2400"/>
            </a:lvl3pPr>
            <a:lvl4pPr rtl="0">
              <a:defRPr sz="2000"/>
            </a:lvl4pPr>
            <a:lvl5pPr rtl="0">
              <a:defRPr sz="2000"/>
            </a:lvl5pPr>
            <a:lvl6pPr rtl="0">
              <a:defRPr sz="2000"/>
            </a:lvl6pPr>
            <a:lvl7pPr rtl="0">
              <a:defRPr sz="2000"/>
            </a:lvl7pPr>
            <a:lvl8pPr rtl="0">
              <a:defRPr sz="2000"/>
            </a:lvl8pPr>
            <a:lvl9pPr rtl="0">
              <a:defRPr sz="20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Font typeface="Arial"/>
              <a:buNone/>
              <a:defRPr sz="1400"/>
            </a:lvl1pPr>
            <a:lvl2pPr marL="457200" indent="0" rtl="0">
              <a:buFont typeface="Arial"/>
              <a:buNone/>
              <a:defRPr sz="1200"/>
            </a:lvl2pPr>
            <a:lvl3pPr marL="914400" indent="0" rtl="0">
              <a:buFont typeface="Arial"/>
              <a:buNone/>
              <a:defRPr sz="1000"/>
            </a:lvl3pPr>
            <a:lvl4pPr marL="1371600" indent="0" rtl="0">
              <a:buFont typeface="Arial"/>
              <a:buNone/>
              <a:defRPr sz="900"/>
            </a:lvl4pPr>
            <a:lvl5pPr marL="1828800" indent="0" rtl="0">
              <a:buFont typeface="Arial"/>
              <a:buNone/>
              <a:defRPr sz="900"/>
            </a:lvl5pPr>
            <a:lvl6pPr marL="2286000" indent="0" rtl="0">
              <a:buFont typeface="Arial"/>
              <a:buNone/>
              <a:defRPr sz="900"/>
            </a:lvl6pPr>
            <a:lvl7pPr marL="2743200" indent="0" rtl="0">
              <a:buFont typeface="Arial"/>
              <a:buNone/>
              <a:defRPr sz="900"/>
            </a:lvl7pPr>
            <a:lvl8pPr marL="3200400" indent="0" rtl="0">
              <a:buFont typeface="Arial"/>
              <a:buNone/>
              <a:defRPr sz="900"/>
            </a:lvl8pPr>
            <a:lvl9pPr marL="3657600" indent="0" rtl="0"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1727200" y="6477001"/>
            <a:ext cx="34544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5791201" y="6477001"/>
            <a:ext cx="33527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10261600" y="6477001"/>
            <a:ext cx="12192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4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2816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x" type="picTx">
  <p:cSld name="picTx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defRPr sz="2000" b="1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buClr>
                <a:srgbClr val="000000"/>
              </a:buClr>
              <a:buFont typeface="Arial"/>
              <a:buNone/>
              <a:defRPr sz="32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buClr>
                <a:schemeClr val="dk1"/>
              </a:buClr>
              <a:buFont typeface="Arial"/>
              <a:buNone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buClr>
                <a:schemeClr val="dk1"/>
              </a:buClr>
              <a:buFont typeface="Arial"/>
              <a:buNone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Font typeface="Arial"/>
              <a:buNone/>
              <a:defRPr sz="1400"/>
            </a:lvl1pPr>
            <a:lvl2pPr marL="457200" indent="0" rtl="0">
              <a:buFont typeface="Arial"/>
              <a:buNone/>
              <a:defRPr sz="1200"/>
            </a:lvl2pPr>
            <a:lvl3pPr marL="914400" indent="0" rtl="0">
              <a:buFont typeface="Arial"/>
              <a:buNone/>
              <a:defRPr sz="1000"/>
            </a:lvl3pPr>
            <a:lvl4pPr marL="1371600" indent="0" rtl="0">
              <a:buFont typeface="Arial"/>
              <a:buNone/>
              <a:defRPr sz="900"/>
            </a:lvl4pPr>
            <a:lvl5pPr marL="1828800" indent="0" rtl="0">
              <a:buFont typeface="Arial"/>
              <a:buNone/>
              <a:defRPr sz="900"/>
            </a:lvl5pPr>
            <a:lvl6pPr marL="2286000" indent="0" rtl="0">
              <a:buFont typeface="Arial"/>
              <a:buNone/>
              <a:defRPr sz="900"/>
            </a:lvl6pPr>
            <a:lvl7pPr marL="2743200" indent="0" rtl="0">
              <a:buFont typeface="Arial"/>
              <a:buNone/>
              <a:defRPr sz="900"/>
            </a:lvl7pPr>
            <a:lvl8pPr marL="3200400" indent="0" rtl="0">
              <a:buFont typeface="Arial"/>
              <a:buNone/>
              <a:defRPr sz="900"/>
            </a:lvl8pPr>
            <a:lvl9pPr marL="3657600" indent="0" rtl="0"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1727200" y="6477001"/>
            <a:ext cx="34544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5791201" y="6477001"/>
            <a:ext cx="33527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10261600" y="6477001"/>
            <a:ext cx="12192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4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819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Tx" type="vertTx">
  <p:cSld name="vertTx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1727200" y="76200"/>
            <a:ext cx="9753600" cy="144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4279899" y="-876301"/>
            <a:ext cx="4648199" cy="975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77800" algn="l" rtl="0"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136525" algn="l" rtl="0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524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524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524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524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524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524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1727200" y="6477001"/>
            <a:ext cx="34544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5791201" y="6477001"/>
            <a:ext cx="33527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10261600" y="6477001"/>
            <a:ext cx="12192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4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8643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TitleAndTx" type="vertTitleAndTx">
  <p:cSld name="vertTitleAndTx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7137401" y="1981199"/>
            <a:ext cx="6248399" cy="243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algn="r" rtl="0">
              <a:spcBef>
                <a:spcPts val="0"/>
              </a:spcBef>
              <a:spcAft>
                <a:spcPts val="0"/>
              </a:spcAft>
              <a:defRPr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2159001" y="-355601"/>
            <a:ext cx="6248399" cy="711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77800" algn="l" rtl="0"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136525" algn="l" rtl="0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524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524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524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524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524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524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1727200" y="6477001"/>
            <a:ext cx="34544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5791201" y="6477001"/>
            <a:ext cx="33527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10261600" y="6477001"/>
            <a:ext cx="12192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4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1877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17065-29D3-4C91-AB6B-EAEE5056475B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A3207-6BC7-4E80-A33F-90559812F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305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685801"/>
            <a:ext cx="10871200" cy="5440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FA5F9-B48E-4536-8B7D-E5DE79919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41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17065-29D3-4C91-AB6B-EAEE5056475B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A3207-6BC7-4E80-A33F-90559812F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97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17065-29D3-4C91-AB6B-EAEE5056475B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A3207-6BC7-4E80-A33F-90559812F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13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17065-29D3-4C91-AB6B-EAEE5056475B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A3207-6BC7-4E80-A33F-90559812F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62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17065-29D3-4C91-AB6B-EAEE5056475B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A3207-6BC7-4E80-A33F-90559812F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88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17065-29D3-4C91-AB6B-EAEE5056475B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A3207-6BC7-4E80-A33F-90559812F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52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17065-29D3-4C91-AB6B-EAEE5056475B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A3207-6BC7-4E80-A33F-90559812F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58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17065-29D3-4C91-AB6B-EAEE5056475B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A3207-6BC7-4E80-A33F-90559812F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71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17065-29D3-4C91-AB6B-EAEE5056475B}" type="datetimeFigureOut">
              <a:rPr lang="en-US" smtClean="0"/>
              <a:t>11/22/2018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A3207-6BC7-4E80-A33F-90559812F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7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1727200" y="76200"/>
            <a:ext cx="9753600" cy="144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 sz="4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r" rtl="0">
              <a:spcBef>
                <a:spcPts val="0"/>
              </a:spcBef>
              <a:spcAft>
                <a:spcPts val="0"/>
              </a:spcAft>
              <a:defRPr sz="4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r" rtl="0">
              <a:spcBef>
                <a:spcPts val="0"/>
              </a:spcBef>
              <a:spcAft>
                <a:spcPts val="0"/>
              </a:spcAft>
              <a:defRPr sz="4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r" rtl="0">
              <a:spcBef>
                <a:spcPts val="0"/>
              </a:spcBef>
              <a:spcAft>
                <a:spcPts val="0"/>
              </a:spcAft>
              <a:defRPr sz="4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r" rtl="0">
              <a:spcBef>
                <a:spcPts val="0"/>
              </a:spcBef>
              <a:spcAft>
                <a:spcPts val="0"/>
              </a:spcAft>
              <a:defRPr sz="4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indent="0" algn="r" rtl="0">
              <a:spcBef>
                <a:spcPts val="0"/>
              </a:spcBef>
              <a:spcAft>
                <a:spcPts val="0"/>
              </a:spcAft>
              <a:defRPr sz="4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indent="0" algn="r" rtl="0">
              <a:spcBef>
                <a:spcPts val="0"/>
              </a:spcBef>
              <a:spcAft>
                <a:spcPts val="0"/>
              </a:spcAft>
              <a:defRPr sz="4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indent="0" algn="r" rtl="0">
              <a:spcBef>
                <a:spcPts val="0"/>
              </a:spcBef>
              <a:spcAft>
                <a:spcPts val="0"/>
              </a:spcAft>
              <a:defRPr sz="4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indent="0" algn="r" rtl="0">
              <a:spcBef>
                <a:spcPts val="0"/>
              </a:spcBef>
              <a:spcAft>
                <a:spcPts val="0"/>
              </a:spcAft>
              <a:defRPr sz="4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1727200" y="1676401"/>
            <a:ext cx="9753600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222250" algn="l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32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indent="-177800" algn="l" rtl="0"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indent="-136525" algn="l" rtl="0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indent="-1524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indent="-1524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524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524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524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524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1727200" y="6477001"/>
            <a:ext cx="34544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5791201" y="6477001"/>
            <a:ext cx="33527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10261600" y="6477001"/>
            <a:ext cx="12192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4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91653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LouiseClazey/status/1002644188373159936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D3990-36F5-47A8-B30B-2AF64BA78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24" y="122549"/>
            <a:ext cx="886119" cy="6551628"/>
          </a:xfrm>
          <a:solidFill>
            <a:schemeClr val="accent6">
              <a:lumMod val="50000"/>
            </a:schemeClr>
          </a:solidFill>
        </p:spPr>
        <p:txBody>
          <a:bodyPr vert="vert270">
            <a:noAutofit/>
          </a:bodyPr>
          <a:lstStyle/>
          <a:p>
            <a:pPr algn="ctr"/>
            <a:r>
              <a:rPr lang="en-US" sz="8000" dirty="0">
                <a:latin typeface="Tekton Pro" panose="020F0603020208020904" pitchFamily="34" charset="0"/>
              </a:rPr>
              <a:t>Collagraph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AC057-4E80-40B5-8669-001B3ACB7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729" y="232495"/>
            <a:ext cx="10143240" cy="207707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Dadhand" panose="00000400000000000000" pitchFamily="2" charset="0"/>
              </a:rPr>
              <a:t>A collagraph refers to a collage of materials glued on to a "printing plate," which is a square of cardboard. When glue is dry, it is shellacked or varnished so that it can be painted with acrylics. Paper is then pressed on to the surface to produce a print.</a:t>
            </a:r>
          </a:p>
        </p:txBody>
      </p:sp>
      <p:pic>
        <p:nvPicPr>
          <p:cNvPr id="4098" name="Picture 2" descr="Image result for collagraph printmaking">
            <a:extLst>
              <a:ext uri="{FF2B5EF4-FFF2-40B4-BE49-F238E27FC236}">
                <a16:creationId xmlns:a16="http://schemas.microsoft.com/office/drawing/2014/main" id="{5102CA35-5279-4EFE-8BF2-5EFC24E79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781" y="1918251"/>
            <a:ext cx="5804436" cy="463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012CB1-B75D-4249-9539-650C9C2A0864}"/>
              </a:ext>
            </a:extLst>
          </p:cNvPr>
          <p:cNvSpPr txBox="1"/>
          <p:nvPr/>
        </p:nvSpPr>
        <p:spPr>
          <a:xfrm>
            <a:off x="7735635" y="5722204"/>
            <a:ext cx="1926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dhand" panose="00000400000000000000" pitchFamily="2" charset="0"/>
                <a:ea typeface="+mn-ea"/>
                <a:cs typeface="+mn-cs"/>
              </a:rPr>
              <a:t>Bonnie Murray</a:t>
            </a:r>
          </a:p>
        </p:txBody>
      </p:sp>
    </p:spTree>
    <p:extLst>
      <p:ext uri="{BB962C8B-B14F-4D97-AF65-F5344CB8AC3E}">
        <p14:creationId xmlns:p14="http://schemas.microsoft.com/office/powerpoint/2010/main" val="300043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2E9C-C422-4CA5-9686-1FD86996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94" y="5374881"/>
            <a:ext cx="10923638" cy="13176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100" kern="1200" dirty="0">
                <a:solidFill>
                  <a:schemeClr val="tx1"/>
                </a:solidFill>
                <a:latin typeface="Dadhand" panose="00000400000000000000" pitchFamily="2" charset="0"/>
              </a:rPr>
              <a:t>Creating a Monoprint (</a:t>
            </a:r>
            <a:r>
              <a:rPr lang="en-US" sz="6100" kern="1200" dirty="0" err="1">
                <a:solidFill>
                  <a:schemeClr val="tx1"/>
                </a:solidFill>
                <a:latin typeface="Dadhand" panose="00000400000000000000" pitchFamily="2" charset="0"/>
              </a:rPr>
              <a:t>Gelli</a:t>
            </a:r>
            <a:r>
              <a:rPr lang="en-US" sz="6100" kern="1200" dirty="0">
                <a:solidFill>
                  <a:schemeClr val="tx1"/>
                </a:solidFill>
                <a:latin typeface="Dadhand" panose="00000400000000000000" pitchFamily="2" charset="0"/>
              </a:rPr>
              <a:t> Plate)</a:t>
            </a:r>
            <a:br>
              <a:rPr lang="en-US" sz="6100" kern="1200" dirty="0">
                <a:solidFill>
                  <a:schemeClr val="tx1"/>
                </a:solidFill>
                <a:latin typeface="Dadhand" panose="00000400000000000000" pitchFamily="2" charset="0"/>
              </a:rPr>
            </a:br>
            <a:r>
              <a:rPr lang="en-US" sz="6100" kern="1200" dirty="0">
                <a:solidFill>
                  <a:schemeClr val="tx1"/>
                </a:solidFill>
                <a:latin typeface="Dadhand" panose="00000400000000000000" pitchFamily="2" charset="0"/>
              </a:rPr>
              <a:t>Layers, Layers, Layers!</a:t>
            </a:r>
          </a:p>
        </p:txBody>
      </p:sp>
      <p:cxnSp>
        <p:nvCxnSpPr>
          <p:cNvPr id="22" name="Straight Connector 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5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17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022092-53E7-47B7-8BE6-3268F2711828}"/>
              </a:ext>
            </a:extLst>
          </p:cNvPr>
          <p:cNvSpPr txBox="1"/>
          <p:nvPr/>
        </p:nvSpPr>
        <p:spPr>
          <a:xfrm>
            <a:off x="276447" y="4485342"/>
            <a:ext cx="11831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dhand" panose="00000400000000000000" pitchFamily="2" charset="0"/>
                <a:ea typeface="+mn-ea"/>
                <a:cs typeface="+mn-cs"/>
              </a:rPr>
              <a:t>Place paint on plate and fold paper over one at a time, rubbing the back of each paper, repeat as needed to achieve desired effects / image.</a:t>
            </a:r>
          </a:p>
        </p:txBody>
      </p:sp>
      <p:pic>
        <p:nvPicPr>
          <p:cNvPr id="8" name="Picture 7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392C112A-0964-46A3-A755-B4444F6C0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79913" y="129514"/>
            <a:ext cx="4158013" cy="38976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7A2820-7FED-4951-BBB9-AB94EF6CF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152" y="40260"/>
            <a:ext cx="4171223" cy="4062921"/>
          </a:xfrm>
          <a:prstGeom prst="rect">
            <a:avLst/>
          </a:prstGeom>
        </p:spPr>
      </p:pic>
      <p:pic>
        <p:nvPicPr>
          <p:cNvPr id="14" name="Picture 13" descr="A picture containing person, indoor&#10;&#10;Description generated with high confidence">
            <a:extLst>
              <a:ext uri="{FF2B5EF4-FFF2-40B4-BE49-F238E27FC236}">
                <a16:creationId xmlns:a16="http://schemas.microsoft.com/office/drawing/2014/main" id="{69BA740B-E3DC-4BD4-A7B2-5059BA45F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7848" y="101655"/>
            <a:ext cx="4157331" cy="39540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32FFE8-0C24-4CF4-B9B6-0D4EE47F33BC}"/>
              </a:ext>
            </a:extLst>
          </p:cNvPr>
          <p:cNvSpPr txBox="1"/>
          <p:nvPr/>
        </p:nvSpPr>
        <p:spPr>
          <a:xfrm>
            <a:off x="-2" y="4298694"/>
            <a:ext cx="6288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Dadhand" panose="00000400000000000000" pitchFamily="2" charset="0"/>
              </a:rPr>
              <a:t>Photo credit: Pam Ehrenreich at Golden booth NAEA 2018</a:t>
            </a:r>
          </a:p>
        </p:txBody>
      </p:sp>
    </p:spTree>
    <p:extLst>
      <p:ext uri="{BB962C8B-B14F-4D97-AF65-F5344CB8AC3E}">
        <p14:creationId xmlns:p14="http://schemas.microsoft.com/office/powerpoint/2010/main" val="4050706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F0433-A95F-44EF-8C6B-B2026D96D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166" y="148472"/>
            <a:ext cx="1160281" cy="6561055"/>
          </a:xfrm>
          <a:solidFill>
            <a:schemeClr val="accent6">
              <a:lumMod val="50000"/>
            </a:schemeClr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US" sz="8000" dirty="0" err="1">
                <a:latin typeface="Tekton Pro" panose="020F0603020208020904" pitchFamily="34" charset="0"/>
              </a:rPr>
              <a:t>Drypoint</a:t>
            </a:r>
            <a:endParaRPr lang="en-US" sz="8000" dirty="0">
              <a:latin typeface="Tekton Pro" panose="020F06030202080209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FC0B4-94AA-4026-B120-66A03C9D4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9118" y="241921"/>
            <a:ext cx="9609841" cy="17565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latin typeface="Dadhand" panose="00000400000000000000" pitchFamily="2" charset="0"/>
              </a:rPr>
              <a:t>Drypoint</a:t>
            </a:r>
            <a:r>
              <a:rPr lang="en-US" dirty="0">
                <a:latin typeface="Dadhand" panose="00000400000000000000" pitchFamily="2" charset="0"/>
              </a:rPr>
              <a:t> is a printmaking technique of the intaglio family, in which an image is incised into a plate with a hard-pointed "needle" of sharp metal or diamond point. In principle the method is practically identical to engraving.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C48C1-E3C5-4F20-BDEC-6C7080D5F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587" y="1998482"/>
            <a:ext cx="6471109" cy="45837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5B7941-8DA3-46FD-BDA4-6870476AFEEA}"/>
              </a:ext>
            </a:extLst>
          </p:cNvPr>
          <p:cNvSpPr txBox="1"/>
          <p:nvPr/>
        </p:nvSpPr>
        <p:spPr>
          <a:xfrm>
            <a:off x="8798154" y="6089714"/>
            <a:ext cx="214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dhand" panose="00000400000000000000" pitchFamily="2" charset="0"/>
                <a:ea typeface="+mn-ea"/>
                <a:cs typeface="+mn-cs"/>
              </a:rPr>
              <a:t>Angie Hoffmeister</a:t>
            </a:r>
          </a:p>
        </p:txBody>
      </p:sp>
    </p:spTree>
    <p:extLst>
      <p:ext uri="{BB962C8B-B14F-4D97-AF65-F5344CB8AC3E}">
        <p14:creationId xmlns:p14="http://schemas.microsoft.com/office/powerpoint/2010/main" val="1149200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0999E5-3588-44F7-9868-98729A0BB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669852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Dadhand" panose="00000400000000000000" pitchFamily="2" charset="0"/>
              </a:rPr>
              <a:t>How to create a </a:t>
            </a:r>
            <a:br>
              <a:rPr lang="en-US" sz="4800" kern="1200" dirty="0">
                <a:solidFill>
                  <a:srgbClr val="FFFFFF"/>
                </a:solidFill>
                <a:latin typeface="Dadhand" panose="00000400000000000000" pitchFamily="2" charset="0"/>
              </a:rPr>
            </a:br>
            <a:r>
              <a:rPr lang="en-US" sz="4800" kern="1200" dirty="0">
                <a:solidFill>
                  <a:srgbClr val="FFFFFF"/>
                </a:solidFill>
                <a:latin typeface="Dadhand" panose="00000400000000000000" pitchFamily="2" charset="0"/>
              </a:rPr>
              <a:t>dry point print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ree, photo, gallery, room&#10;&#10;Description generated with very high confidence">
            <a:extLst>
              <a:ext uri="{FF2B5EF4-FFF2-40B4-BE49-F238E27FC236}">
                <a16:creationId xmlns:a16="http://schemas.microsoft.com/office/drawing/2014/main" id="{CE79DBDA-ADE4-4C5A-9904-378F61F95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433" y="470555"/>
            <a:ext cx="5432443" cy="56735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21EF24-AE04-4F54-A085-E923AA95E4E1}"/>
              </a:ext>
            </a:extLst>
          </p:cNvPr>
          <p:cNvSpPr txBox="1"/>
          <p:nvPr/>
        </p:nvSpPr>
        <p:spPr>
          <a:xfrm>
            <a:off x="487044" y="4065045"/>
            <a:ext cx="40955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dhand" panose="00000400000000000000" pitchFamily="2" charset="0"/>
                <a:ea typeface="+mn-ea"/>
                <a:cs typeface="+mn-cs"/>
              </a:rPr>
              <a:t>Use a nail to carve your image or design on the printed side of a cereal type box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dhand" panose="00000400000000000000" pitchFamily="2" charset="0"/>
                <a:ea typeface="+mn-ea"/>
                <a:cs typeface="+mn-cs"/>
              </a:rPr>
              <a:t>Rub ink or paint over the image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dhand" panose="00000400000000000000" pitchFamily="2" charset="0"/>
                <a:ea typeface="+mn-ea"/>
                <a:cs typeface="+mn-cs"/>
              </a:rPr>
              <a:t>Wipe off excess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dhand" panose="00000400000000000000" pitchFamily="2" charset="0"/>
                <a:ea typeface="+mn-ea"/>
                <a:cs typeface="+mn-cs"/>
              </a:rPr>
              <a:t>Place ink side down on damp paper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dhand" panose="00000400000000000000" pitchFamily="2" charset="0"/>
                <a:ea typeface="+mn-ea"/>
                <a:cs typeface="+mn-cs"/>
              </a:rPr>
              <a:t>Burnish the  back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dhand" panose="00000400000000000000" pitchFamily="2" charset="0"/>
                <a:ea typeface="+mn-ea"/>
                <a:cs typeface="+mn-cs"/>
              </a:rPr>
              <a:t>Carefully lift plate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8E13BA-76ED-4D70-BCC8-CF3A2C21D410}"/>
              </a:ext>
            </a:extLst>
          </p:cNvPr>
          <p:cNvSpPr txBox="1"/>
          <p:nvPr/>
        </p:nvSpPr>
        <p:spPr>
          <a:xfrm>
            <a:off x="5588433" y="6144126"/>
            <a:ext cx="6603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Louise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Clazey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via twitter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https://twitter.com/LouiseClazey/status/1002644188373159936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57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9249C-05C9-42C3-9BAE-7AA865AB7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07" y="109943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Dadhand" panose="00000400000000000000" pitchFamily="2" charset="0"/>
              </a:rPr>
              <a:t>Creating a Collagraph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0BBAC-87BD-456F-9CDD-F7EBBE05F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0846"/>
            <a:ext cx="7944293" cy="532691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500" b="1" u="sng" dirty="0">
                <a:latin typeface="Dadhand" panose="00000400000000000000" pitchFamily="2" charset="0"/>
              </a:rPr>
              <a:t>Process:</a:t>
            </a:r>
          </a:p>
          <a:p>
            <a:pPr marL="514350" indent="-514350">
              <a:buAutoNum type="arabicPeriod"/>
            </a:pPr>
            <a:r>
              <a:rPr lang="en-US" dirty="0">
                <a:latin typeface="Dadhand" panose="00000400000000000000" pitchFamily="2" charset="0"/>
              </a:rPr>
              <a:t>Glue various materials onto a cardboard printing plate to create a realistic or abstract image. Some possible materials to use: Cut or torn cardboard shapes, textured paper, fabric, felt, foam shapes, yard, string, leaves, seeds, small twigs. Note: items should of similar thickness.</a:t>
            </a:r>
          </a:p>
          <a:p>
            <a:pPr marL="514350" indent="-514350">
              <a:buAutoNum type="arabicPeriod"/>
            </a:pPr>
            <a:r>
              <a:rPr lang="en-US" dirty="0">
                <a:latin typeface="Dadhand" panose="00000400000000000000" pitchFamily="2" charset="0"/>
              </a:rPr>
              <a:t>Apply ink or paint quickly with a brayer or foam brush,</a:t>
            </a:r>
          </a:p>
          <a:p>
            <a:pPr marL="514350" indent="-514350">
              <a:buAutoNum type="arabicPeriod"/>
            </a:pPr>
            <a:r>
              <a:rPr lang="en-US" dirty="0">
                <a:latin typeface="Dadhand" panose="00000400000000000000" pitchFamily="2" charset="0"/>
              </a:rPr>
              <a:t>Lay the paper over the inked surface, rub the back of the paper in a circular motion applying firm pressure.</a:t>
            </a:r>
          </a:p>
          <a:p>
            <a:pPr marL="514350" indent="-514350">
              <a:buAutoNum type="arabicPeriod"/>
            </a:pPr>
            <a:r>
              <a:rPr lang="en-US" dirty="0">
                <a:latin typeface="Dadhand" panose="00000400000000000000" pitchFamily="2" charset="0"/>
              </a:rPr>
              <a:t>Carefully pull the print diagonally from a top corner.</a:t>
            </a:r>
          </a:p>
          <a:p>
            <a:pPr marL="514350" indent="-514350">
              <a:buAutoNum type="arabicPeriod"/>
            </a:pPr>
            <a:r>
              <a:rPr lang="en-US" dirty="0">
                <a:latin typeface="Dadhand" panose="00000400000000000000" pitchFamily="2" charset="0"/>
              </a:rPr>
              <a:t>Prints can be layered, printed on painted or collage backgrounds… Experiment.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51AA26-BF70-4FD6-B7B8-861925EC7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493" y="1919175"/>
            <a:ext cx="3048000" cy="387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94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80A10-A818-4055-84DC-2DE210C57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872" y="184919"/>
            <a:ext cx="839771" cy="6536392"/>
          </a:xfrm>
          <a:solidFill>
            <a:schemeClr val="accent6">
              <a:lumMod val="50000"/>
            </a:schemeClr>
          </a:solidFill>
        </p:spPr>
        <p:txBody>
          <a:bodyPr vert="vert270">
            <a:noAutofit/>
          </a:bodyPr>
          <a:lstStyle/>
          <a:p>
            <a:pPr algn="ctr"/>
            <a:r>
              <a:rPr lang="en-US" sz="8000" dirty="0">
                <a:latin typeface="Tekton Pro" panose="020F0603020208020904" pitchFamily="34" charset="0"/>
              </a:rPr>
              <a:t>Linoleum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B5264-B45B-4BDF-80E7-A6D8C0993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2127" y="582263"/>
            <a:ext cx="3905368" cy="58562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latin typeface="Dadhand" panose="00000400000000000000" pitchFamily="2" charset="0"/>
              </a:rPr>
              <a:t>Linoleum</a:t>
            </a:r>
            <a:r>
              <a:rPr lang="en-US" dirty="0">
                <a:latin typeface="Dadhand" panose="00000400000000000000" pitchFamily="2" charset="0"/>
              </a:rPr>
              <a:t> printing is a form of relief printing, one of the easiest and most direct of all the </a:t>
            </a:r>
            <a:r>
              <a:rPr lang="en-US" b="1" dirty="0">
                <a:latin typeface="Dadhand" panose="00000400000000000000" pitchFamily="2" charset="0"/>
              </a:rPr>
              <a:t>printmaking</a:t>
            </a:r>
            <a:r>
              <a:rPr lang="en-US" dirty="0">
                <a:latin typeface="Dadhand" panose="00000400000000000000" pitchFamily="2" charset="0"/>
              </a:rPr>
              <a:t> methods. Linocuts can be simplistic and graphic, or as intricately detailed as you want. It's a subtractive process, meaning you cut away, or subtract, the areas you do not want to print.</a:t>
            </a: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F7B47100-9F7A-4DB5-92B2-449D200FB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251" y="749299"/>
            <a:ext cx="5679429" cy="459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A43105-8A82-453E-A490-62F8E799D489}"/>
              </a:ext>
            </a:extLst>
          </p:cNvPr>
          <p:cNvSpPr txBox="1"/>
          <p:nvPr/>
        </p:nvSpPr>
        <p:spPr>
          <a:xfrm>
            <a:off x="1637331" y="5459691"/>
            <a:ext cx="1643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dhand" panose="00000400000000000000" pitchFamily="2" charset="0"/>
                <a:ea typeface="+mn-ea"/>
                <a:cs typeface="+mn-cs"/>
              </a:rPr>
              <a:t>Eric Devlin</a:t>
            </a:r>
          </a:p>
        </p:txBody>
      </p:sp>
    </p:spTree>
    <p:extLst>
      <p:ext uri="{BB962C8B-B14F-4D97-AF65-F5344CB8AC3E}">
        <p14:creationId xmlns:p14="http://schemas.microsoft.com/office/powerpoint/2010/main" val="908521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0338"/>
            <a:ext cx="4521200" cy="1447800"/>
          </a:xfrm>
        </p:spPr>
        <p:txBody>
          <a:bodyPr/>
          <a:lstStyle/>
          <a:p>
            <a:pPr algn="l"/>
            <a:r>
              <a:rPr lang="en-US" b="0" dirty="0">
                <a:solidFill>
                  <a:schemeClr val="tx1"/>
                </a:solidFill>
                <a:latin typeface="Dadhand" panose="00000400000000000000" pitchFamily="2" charset="0"/>
              </a:rPr>
              <a:t>Linoleum Demo with Mrs. E</a:t>
            </a:r>
          </a:p>
        </p:txBody>
      </p:sp>
      <p:sp>
        <p:nvSpPr>
          <p:cNvPr id="45058" name="AutoShape 2" descr="data:image/jpeg;base64,/9j/4AAQSkZJRgABAQAAAQABAAD/2wCEAAkGBxQTEhUUEhQUFRUXFxcaGBgXFBgXFxwdHBwcHBwXHBUdHSggGB0lHBgXITEhJSkrLi4uGB8zODMsNygtLisBCgoKBQUFDgUFDisZExkrKysrKysrKysrKysrKysrKysrKysrKysrKysrKysrKysrKysrKysrKysrKysrKysrK//AABEIAOgA2gMBIgACEQEDEQH/xAAcAAAABwEBAAAAAAAAAAAAAAAAAQIDBQYHBAj/xABFEAACAQIEAwUECAMECQUAAAABAhEAAwQSITEFQVEGEyJhcQcygZEUI0JSYqGxwXKC8CTC0eEWJTNTc4OSovEVk7Kz0//EABQBAQAAAAAAAAAAAAAAAAAAAAD/xAAUEQEAAAAAAAAAAAAAAAAAAAAA/9oADAMBAAIRAxEAPwDQxQmlCgBQFRUuhFAkUoUYWjK0CaOlgUg0BUJo4o4oAKArjv27rMVU92v3wQWPkFIgfGa67VuBEltNzE+ugAn0oDmjiuTieLa3lKpnzNlyhgG15idIEaydvlTa4wwWJViNwrDu16l7x6eWvkd6DuoVTOJ+0fDWbgQK7qY+sUqUjrAJcj+XXlNM2/ahhJ8Wcjqlt/0cLyoL1NCap1j2m4BiAXupJ3ay0D1yzv8A+a78HxhsXrg8VhdDqhts7x5/WKVkfh0oLGTRTXH3l4yAtgkb/Wvp8O7MUCcT92x/7tz/APOg7KANcP0q6ZCrYLjcd+Y/+uR8qcOIcA5kBIy6I+bcgc1B0BJ22FB00qajLnE2XFrY7qUZCRcDgkMJJVk3AgCGE6kDSpOgE0JoxQigKh8KVFFFA0tGBSZpQoDy0cUYFKAoCUUZFKikzQJo4oxRhaBMUguP05QNdoPP4U9FRuO4QL5XvySisGW2pKgsDIZ2EEwdQogDnmoO+KEUqKOgavBcpzxlgyToI5yeQrHO2Xau0H7vBkuFjK5Y9zbA0C2bM5GI++wPkOkj7X+0RLrg7bEKBmuwdGJ1VD1AGseY6VmJFAd24XYsxLMTJJMkk8yTqTSRRxQoCmjRiCGBII2IMEehGooqFBcOBdvb1tlGIL3kGmcNlvoPw3Ptj8LyDWv9muKJiLIdL63gPtZQjD8NxJ8L9dAOgrzjUhwbi97C3BdsOUb8mH3WXZh/Qig9G3sOGIzqjxqJtgx8SfzpVi1APhVST9kb8gT5wBUT2N4+mNsm4i5CGIZJmDAPyM/lU8RQRlrhajEviIGZ7aJPPwljE9NV+VSEUkzmA5QT+lOAUCIo4pQoqAEUWWjijoOUUsUgU4FoDilpRAUoigFJNKNCKBLGBPKlZo300kzyH7c6AriuW85KuuYeE5SBlEbZtfGZExtt8Q7LVwMAymQdjyPmOo86abFS5RBLAAt91Z2k9fLf9aRj8O1wBMxVD75XRiPu5vsgiZI16RvXRhrCooVQAo2H+Z1J8zQKHnUVx7j9nCIzXXUNkZlQkZniBCj1IH/io7tj2pGFQ5CuZSFYnxEEiQiroGuEawSAoMncBsP4xxN8Rda7cJJY7Fi0eUn9oHQDag5+I417117twy7sWY+vIeQ2HkKbikRUx2f4EcT3jtcFmxaE3LzLKKT7qxILMeQGv5UEQRQipLiWCsIPqcQbpBhlaw9lh5gEkEeWhHSo6KBFCn1w7EZgpy5gsx9oyQvmYB0pRwjZymVs4JBWPFIkmR5AGekGg5xSquPZjsBfxKrdZTbtGDLSpZZM5RBYkiIMRrzpjjHZC4gD2sty0B4ntkud4kpAcfKgV7Oe0P0TFAMfqrsI/QGfC/wJ+RNbwBXlv1rfOwfGTiMNZZtWym25n7dvQGOrIZ/loLLAnfWDpPLTWPl86XXOX+uA/Af1/wAq6liBQJihSoogKAUelChQcYpwU2KdWgUopdJFOCgQw5fpRWwecf1tTmWmcRiAnvQqgEliYURECep/b0oHCOlJt2oEDXz5mlISRMR5HcevnShQAVx8XxfdWbj8wpyjqx0UfFiB8a7a4OPNbWy1y8F7u3Fxswn3DmWNdGzBYNB514w9wXGt3XLm0zpO4kMczeZZpJJ1M61wV0Yy8bju7buzMfVjJ/M1NYDs5/Yr2MvSqABbI2LuWAn+ECfXXoaCuxWhLxxcDZs5LSXXRbahbmi23a0l172Qas7m6VDHYWoG5qN4b7PsRewxviF8DuFKklgNgIBJZiG05Qv3tJ3imNbH2rOFw+EuW71wW7lx7oAQIFVBcVpnKciAMQDAIGrUGeXGa9cZtMzsWidJYzEsdtdydtzU5ieDpas2rbMDdvXMzMqs6qiiAiMBF1yWkhJ1Cia1vgXZTC4CznKIzopZ7zIC0gGSoM5PIDy3NPcNwIW6+JxIL4hkLRlkWbX2bKD7x1kjVjPKKCt8H7J3cqtZsrhzb/2P0kZ2QmM17ukMNeMDxMQFyhVUAZjK9nOzuCwgJzC9cdWDXn8SnWHQMJRdQZWZPOar9j2iX3xYWLS2EzG4sFWCjQlnYmWE7CJMCrhx/hAANyx3a3HYZrbnLbvmPdb7t2B4bg1HORIoHeO8bCIBZGd3HgKwUG+paY0APh33OwJGTdouNFXuG3cPjWGK6BiY/LTTyA5ERZ8ZN6yUwklkB77D3IXFIZBI7uAGTQHMu+UEzplznjNkqfG4LclGp9Sf6NBGO0knrrzrTvYpiJOItESoyXV8m1Un4gr8qzECtK9ia/X4g9LSfm3+VBo/0gfSyuXXuyM0fdhon/mqfgKk7Q8K+g/SuFlm6jcyt8jz1RRr6BakLQgAdAP0oDoiKXQy0CSKGWlRRaUHCBTqim1FPJQGKWP6PKkiue8C9wJqEUS/4idknoPeP8o2JFAvCYjvJaCEmFkQW/FHJenXfpQxFguVBjICGIgyxBlR0ABAPOY+fTFHFBz4y5lAIEsTCjqT18huT0BpdqzljoB8SeZP9czVS4t28w2Ez27lw37wJkWUgLJ0XMzFRGk6k+XKqPxP2p4t5Flbdlesd4/rmbw/9tBtITnzE69J3/QfKoLivaPBrctWLty27XWKgeG4oMR49wskhRO5PrGDcR4ziL5JvX7tyeTXGK/BJyj4CuO1aJMKJJIAAG86AR6mg07iuAw2JxQw2FS1awyMzYi5bAXP3YzXBp9lZRdNmfTajxfe4w4S6YsYY37aYSxkzAoNDeYe6GyTlBBAAJ8z0cN7MdxbsWHL/wBqVbLMjAKqsGvXVGk5mFkJP3SvSrSti3dx9oWz4MHaYFQPAr3IVFB+8EVpHIFetBPXrGZcgkDQHmY5iT1iCfM1XuxPjOLvNHeNibls+SWvBbQDkAJMec86tIqrdn+OW7mLu4fD27a25u3XcOXLvmUFhAyKCST7xOg0FBLcVwguNZVtVFzvGHI5BKzprFwo0dVFcmJU97f8WUixvoR4i5mJ+zC6mpgYYZy8sSQBE6CNdBynSesCmreGt9615QTcyhSdYIGoXoaDC+BYtMNxFWuAPbJZXAEgi4pGxiRJEz51d+2nEPo2Wy965bKlTbYEyU1KSwkkIylGgGQbZYMJBoXbrBtbxL53RmJ1UN4l0ESASF0O0/AVeOL3MJxXA2mbFWbF+0AC1wgAMVGZDmKkqSAZWdudBD47tDh8e9pXBXE5raWcRam1cUvoCw2gNAZZMBpVjJAz7E2mV2VwQ4ZgwO+YGD+c1csTwrA4XEC8cWl22hRrVmwxuXXKhT47o8NoFwTMkxtVU4xjziL928yqpuOWKrsJ6f486DlArVvYlg2AxF0iFY20U9SuYtHpmX+hWXYawXdUXdmCiSAJJga8q3r2Z4Tu8AiEeNbl5X/iW6yn5ZQPhQT724dYA8Nq4PPdPy0607hySWn7w+WVf3mnO71nnEfPf9BSktRtpoPyoCtnSaXRAQfU/tt+U0ugTFJpZFHQRy0pSPlSYpap0+P9fCgaOJADaSVgEDU5jEL66j5zXWKZxE5SUALDVRrBOwmOX+FO2bYUQOcknqTuSf6/KgO44UFiYABJJ2AG5rG/aF26OIbusJduLZEhyIUXDyIYePLvoYnpUn7YeNktbw6OQozFwCRJ2gx9kSRHMz0rL2oExRgUk0bUBVZOwmGF3Ei3oGYLlJEkeNcxX8Qtl2HmoPKq3XfwS9ct3ku2hLWiLkAgaIZI8wRoR0JoPQnGODLiFtoxZFRw4KMVcMuiww2Gp89q6OEcKt4e3ktKQssxklmZmMlmZjLE9TT2AxC3LaupzKwDA6bMARtodCBp0pL45fHGZsmhhTqRpkB2LTpEzNBAe0DtEcJhz3YBuOcq5swUD7TZgykaGAQRr6GqB7McQ78TDXCWJtXY8ZeNtmLMeo3513+1bjIKpZ0Nw+J5t2yVB1W2HnMIk6wQZ3FcPsatf2tm00Qg9dedBpvHO0uHwxIuuJGuUMubbmJEfr5Vmnar2j3LspYOROZQlSfV9420XL6muPtsy3cZiO8dgBcIjOFiIXRQjsdhrEa1ZeD9nrNtEvYGxZx0AZi94d4H3gKfAsek+dBmmK4XeVO9ur3at7ufQv1ypvsQZMDUa0eJ7PYq3aF58PcW2QDnyyACJBMar8Yq8428nF2e09psJibCMUTMrI2U+JGGRSCOWvM1H9iMbhbdm4923cZ2zJdiG7xGHuHM4ERA0BbSelBQ6OnL8ZjlBAnSTJ+dNigk+A30DXEclTct5FcalW7y24PxyR8a3DsPju8XEqwIe3iHW50Lwudl6AvmMedefk3kVvXswRTgldVAZyTcPeO5ZubsGJysdzG+noAtgG9LU6fCmrKkFgSSJkT0PL4RTqLGlA3cYgoImWIJ6DKxn5gD407FRS8TP0sYcqQTbe6DpBUFEEcwZz6dMvWpMNPIjUjXyJHyMfpQKmjpJahmoOBRS1FJWlLyoDDgHUxJAE9elNcXx4sWbl1oARSddp5D5xTl0SIBjxKJ57ifykVnntl40BZtYZG1ci4wH3R7s+p1/loMx4njWvXGuuSSx59On9cyTXE9KnSkkUCRUlheBYm5Hd4bEODsVs3CpHXMFilcE4K+JcKpRFzKpuXDlQEmAJ3ZjpCLJP51p/Fex30TDr3C3sReJXO7OqqFQaAqzZEt6Zesc4oM0fgy2zlxOItWXnVPFddf4xbBCHynN5VJW+y9lWQX8VkDiVnD3bWYdVuX1tp01mtRPaPA20JN3A2HgSFa3dI8oTLrrG5Fcb8GwvELgNz/ANQxGhi84a1aWeSAqi/9KtMbmgR2Wx1zDYfureGxr2wT3d0DDX4DSYizd8QDEnSd6mU45aKkCUKAlUZL9u7A95hZe2GuECSShJMttvSOzWDsYdrlmMU7KcveYi0xUiIhLuXLk33ifOrF9DQmco28wPLTYxyPLlQZZ2v4d3tvvJuXQwDLctW1uKc2qsSqXLigjkXFVXsNx/6FigzzkMq4/eOvyrcm7P4fWLSrJZjEiSxlucQTJiInXQ61We1HYq2+VrWHF0QRcBcm8fuslxyC5H3TcUR8qDl9pONwdzCd5nVnYwmXXWNQwB0IEb7bc9aB7POMJhMWL118trI6tGpMwQAglj4gOUeddPaPsdicOsqLjWjsp1ceUDf4a+RAmqfQWjtNxe0+Lu4qw5lyMq5WBXwgFixUAHSYXNr9qojEcZdrQtKAqiSTu7FjLMWPU1HRQoE0KOhFAaitz9j9/NgInVLriJmAYI0+zufzNYcK2H2JJ/Z8QZGt0aTqIQaxymfy8qDREIJbygH5T/epyiQat6/sKGag5ltDvmePELarPkWYkfpT9NYRyyKxABYAkbj0+VPgUCQtHSoostBwLTgFJUU4BQBRprWB+0RyeI4iSdGCjyAUQBW92mJUHYkfKsC7fn/WOK/4n7CgrhqW7KcLTE4u1auuLaMfESQJAE5QT9pogetRdTnZnsrdxwc2zbVVOUlz9oiQuUawesHnAMGAvPaHH4XC/wBjsJ30MLthbDZmtXQwOVzJnVQwJzEAkFYim+1HCeJXcPbfFZ7onNcw9kIEVRrmchpuP5BWUQPjH4O8mCtyk4e/Zutbu22nI4IILK6idNdCSZII00rvu9qsbxFTZwdsWrQEXLzPsOc3IEaclGYztQTFrC8Pt2kuWTg7AK+G9e0Yg/aS2WDkxzJXrEGh/pFhmlH4hevF/CqYTDPaPkodVZp13DDrVR4BwXAJilt4pbptsAqXHPdI9zclgCGRDoFBPI5twBbMXjMJgsXhRg8Tbt22d0xFlb+a0FKyLpXMQjAiJ0Jkechz4/srbwl2y+Ftu124Yi5evB1J+0727igLrqZ361f+HW7qoBeNskDdDcPw8ZJb+In4VS+J8NtcQR7uG4jjCw8KtmZMOSPsABLan1U6c6guHYLiVpsn026usLN60wPoLrmfSg1xaDGJOu3Qn8hvWcr2oxeFGa7ds4ldNC+HS4ZgjL3Vxp0ZT7v2hyNO9oPaBbsXbB7ksGUuxF0hlGdl9wEK8hc0MdJFBaMPxq1dY2b1t7RbRUvqFF3eQsyGIiSu40MRrVT7edgrbWXvYdT3iyzAuZyjUx4SXOn2jPnyq058Nj8M1xAl1HRh4g0SB7rqPFKn4j7O+sZjcHdsWbtu5euNhWVwVnNftJB8S3xJYQDAcE6gZtYoMFYUIrq4hhu7u3LZ+w7rP8LEftXMBQJijAo6AFABWo+xzi1tBessYZnRhL21BBGXTMwLGY0AO4rLhVg7E41reLtAXmsLcYI7r0OwPlmy68t+VB6GutlExOq/mQJ/enIrmKN3ZU6sBAJIliNmMCASdYrpZtQPIn5R/jQEqwIHIbUYFMYW4Wa5+F8o84VTPzYj4U7Yuh1Vl1DAEehoFihFHRRQcIFLpIpR2oBZXf4foKwDt+f9Y4r/AIn90V6DArzh2nv58ZiG63rn/wAiP2oIo1I8J43iMLm+j3Wt5wA2WNQPUGDqdRBE71H0aigueD7LO+FGMvX7bTBt2WzO1ydcoK73D90BpPvRrCsJ2iu4cquJIAVQq4dMpcMDoe6X6uyx0kGDvAk1TLNxkOZGZGgglWKmDuJBmD0qd7G9oVwVx2NoNmXKGAQvb80zAqZ2I0nT0IS3F8PjMYkui2bWpS1ALserGMzSdy0elWHCHg+HsW2u4YK5USL1i7eOfSQAQUcAzqpjzqrcV7bMwy4ZO7B3uXCLl0nqAALdv4KSOoqq37rOxZizMd2Ykk+pOpoLVxTjeCv3Wa4uNYDRAps20VfupaU/Vr/MSedd/B+1mHtspPeuF2GIs27jDfa6CzgxsdvKqFSqC7dpe3ffIluysDL45UZcxZWhAQSEXIgjQGNQdDSOz/HuGqoXEYBSxmbhZ7o2EMQxJWTM5QY0gGdKfZsF2CqCzNoAoJJPSPQTXcOFaHNfwykbqb4LL65AwoNS7PdnL+Gupe4biEvYO6VzpcZpyyMzKAILgAwdDyINXRb1rEJkYSHzA223MFlYEA/hb5Vh/AcUcGWZcfh7eYaqovXcxkEEqECkiBqTtI51deGdrPpFsjJbxVxQMi2bi27hKkGXtXSrcgD3Wb3miC0AM+7bogx+KFv3e9Y/E6t8MxaPKoKpfjuGxJuPexNm8jXHLFntuqyxmAWHnAE7AVFRQJihSiKSBQGBSlFEKUKDb/ZPxd72Ey3rgZkcqs3AbhWAQCCZ0kgHoPKrheWScphwhA8s2x+a1kfsm4oguHDXGy53V7YPeEFhuIDhQYUQSDJ66Ctgtr4mP8I+Wv8AeoE4VQM4GwYDeToib+dMcHs5LQt/7vMg22UkLt+HLXTaTKTP2nJHyH7LTgQa6b7/ACoDostKo4oI+aPlRAVHcdxPdWhcILRdsiF1PiuKumvnQST3gFZuSgn5TP6V5iu3SzMx3Ykn4ma9C9p7vc8PxBn3bDrPmVygx6mvOw2oFCjNEKURQFQFHFCgVSYoVK8A4BfxTZbFvPOhY6Iv8TnQfr0FBFRU/wAC7G4zFqHs2j3bbXHYInqCdWHmoNad2Z9mtjDgPfAxN7odLQPQKfejq3wAqU4zavupTv3tyYiwbdhUESAb1xHuEHbMiiY2FBT+DezZ7bN9JZrggZkw6uFcH7JvsFIXqqAk6elXXAcSt2wtlMFetiAoAt27ds+QN1rZbXmV1pwcBJTVhJjRs15eWuht5us6VE8a4JcVIuY3D2LXNjauM0fdAvX3SI5RpQSeP7K2pa5YRrVxtzYu92GI2JQqbZPXQepqMHZoNIxiJfgTnvYXD3APLvUW0Z31Igddqb4J2Uw4Ga3i+IMDrNvvLFo+YFu0qsPOSKsgCLbKF8Q4Ig95Ze8Y5jW2c0+c0GV9ouBMt0LkSxhnEi5hy4t3BOgZO9e0GnYSJ016cLezjFMGfDtavqDEZjbuehRhlB9HPrVpxNxmutYAdrYG72glwnmdFBXSAdJ8Ig8hPcBtYxbDZO6vKdAr3HsXQNiO+VWEjl4RHWdgxHiHDbthyl+21txEhhB15+Y8xXLNX72g8Sa7jLYuYdrN23bKlRcW4XmSniAEjX3SNQfOq1iOH22VWUi0TpJM2yejfastv95fNKCGBpXnS79hkMMCDvy1HUEaMDyIkGiFB28CxDW8RZuJ7yXFYCAdjMa9da9IWcUrJnGbKYiVIOsDYiY1rzbweyXvIAC3iGgUsY9BW+cLUW7Ni1cT/aXCMrowghWcTKxmBUb9NCSKCbBOYztyOnQafrTgoRR0AihQijmgjwZrnxSggAqGAdIB2mRr8N/UV0ihkBjyM/GgpvtXxOTAsuvjgCCAPeTQg76Tt0rDprYPbPdIsW15M66+gcn88tZEBQBadpAFLFARFPYHBXLzZLSNcbeFEkDqeg8zpTdS3DOO3EKqWYWvuJFtf4jlWc34h4+jCg0Hsh7MLeVbuMYXCQCLSN4B/FcU/WegIHqK0WxbygW7dtbaKY2VViJlFWecDXLsd6Z4Rj1u21ZWDZlVoG8EdJJHiVxqdwda5OP8aWzlXMsswtsS6ju2cHu2cHUKSD+wbkHF2h4zbsA28z3L5G2fK0HkGVYtmJ0UAkecVQ8Rw28wks9lGPJrhlo5gktrz7xgeZNOdoe1QV+8e3N4qEMhZ8JO+6oIOoMnUHIs6UviXHL16QWKqdMqk6jkGcnMw8iY6AUE/wDQcNhzP/qd+xcO4XDsSJ5E2rzb+pqVwnHbq62uOo34b+HuLPxdGPyrP8JgblyRbtu8b5EZo9YGlT/DeIW7X1d/D2Wytu1tCDrBJkjNtGx5zOgAWTDdpmBPeNwW6T9od9ZY/wDM7qFPnFSFvjdm5oyYCdlVOMNmJ6ZSmX51zYXtPgFE91Zkgz9QrnXQ7sYOXT4gSYMFe7aYXZGe2DAOS0yCB5W7w/T4UHfw7Du4zM1zDAn3M9p4+JtKrj/qHmasxxGMw4y/RlxKRo1i4LV3+azcaB6q/oBUDwzht7EA3MLi0Nth7t7Cht+aXE7u565p9TSMfxHiuAss976HetLoHzlH8gB4M3oAW050GecXxAu417t5GVMwDKW7xkVAEAc6kwFEzvS8bYR4NspdDtG+R1JmPEOQ6MGgDSi4beRUzX7bfWXswxVthnXTVO8UympLEbnTTQGufiRRroCFb+cDxKAj5jp7wEGT94E+dAlsEXsxaPeC2zkiIZRu2UzFy3pm0EiSSBMmIqcWwiNbupdDLaIzZdDlzTHgJ3LZZkz5DSoQmaC1dh8A/ed6BpsJtd566ER5b1smEHe2gv20ZWUtYKAEHkpMbSuh5nasp9nN4N3lvJakiVe5ca2MwIOXPByggEaDpoa1Lg72xcAF2wzFSMqYnvG5EwmUaaanyFBK27xzOCNAyhY3IKrqf5iflT9MYlgvi56fIMsn4A0/FAKEUKFBxUYoCm7l4KyqTq8hfMgSR8gT8KDMPbVxEE2bAO0uw+EL66FqzJat/tbuzxFgPspbn1if0iqehoFDel0QOtKmgEaUAtGBQAoNZ7F49UwPcK65lJY922YgsZVpDaw6wQDBD7deDtHxNixKIczL7gaABJeWY+4gZmIbwiCQx6UngnF+4n3tj7p1PkPugjc6npTXEeK3L2hhUmci6LM7sTq7eZ84iaAsZfXMSStx9pE90o6Ip96Pgvk29MYfCs8sICA+J3OVB5ExqfwqCx5CiUohkqLh6EsEn4EM35fGlYjENcjO05dFUAKqjoqABVHoKCz/AOmnc2xawqgACC4QJPUhSWn1afQVCHF4W5Ju2ryXDqXt3FbMeptsFA+FRgWlm30oO61bwYHibFkxqFt2VHzNw/OKcS/gxobOIcdTeVD/ANqkflUaVFG9ugksPxOxbOa1Yv235OuMIIPLRbSz8TSsbxtr65b93FsszDXheWeuQhf1qIyUJoLTg+MvmLK1u85GkqLF0Hl4fdcAgaBielOY4Wyou4izds3lZjIQ2S4EZJJXJdYncqFbXeBVPIpSCDQdmMvW4K2gQGIJzDUROi6mBrJ11gbRrxU41FQd/AuJHDXkugKcrAkESYnWOhIkfGt+wmND3EVcuTdSrJqCJU6XMxBXlkP7151s2yxAAkkwPMmtd9nvEjcw9oEkmy3dlczHRdVOU3lX3WjRG90+QoLS2IuFne6qrbW1eiGJPhua5hGnhVTudzU3NRfF7csE1+ssYlfKSEPpOh/OpGysKo/CP0oFmhRxQoOBRr8v3n9qUVGhPL+v0oWxud9T+Wn7ULo8J0J0OgOp02HnQec+2V1mxt4sZbMAx8wqg7eYqHFTPbDhlzDYu6lzWSSrFQMynZoiJjpsahFNA6DSwabBpYNAoGgaApUUCKXFERSpoABTh2oljnQJ01oBS0Gm1N0tAdpO1AYUQfhS2aY8vP8AblTYag21AGEmh3Q3nr/X60IijQedA0KMg0oUGoEA0cUDRg0Br51bvZ1iwuIZGWVuoZGm9uX5q0+EXBtPi0jeqmSCTAgHYCdPLXX5mu3hmK7m7auifA6sYMEwQSJ8xI+NBvmDz99dtMQRba09omfcZChU9TK3Nec+tSqPJ8oBn1n/AA/OoW3f/tlnKCVfD3ATqRNt1jXmfrH5zrU1YcMJHmPkSP1mgXQijFCg5ooopcUCKCje0/gK4jD59BctSUblBIzK07CIM8spOwNYddtlSVYFWUkMCIII0II616b4rhBcUWyBlLoTqASA2ZhHOQNeoZvjlXa/s0+JX6ShQPka7dzEglWL3F1APu2+7UDzFBnApSmkCjBoHwaWKbU0uaA96FFRg0Coo+VEtKFAQFKUUQFLU60DdHQNK5UCDShQiKAoCowKVFIFAQNDLRAUst5UCa6F2pkCnkEUG5dgbwu4PDv9oZgZ32Kk/ErOlTHBWym9Zg/VXTBJmVuAXRr5Zyv8tUr2W3WNlVUnw3WnzVQ7H0k3QKvrXQIcAw4Gw1OxE+gzUHXQoqFBx31nIPxgn4Sf1AroihQoOTF3QLbXOaqxXzOw+enzqs9prAt2cQg/3GRfW4Aij5WJ/moUKDB8aR3jxtnaPSTH5UhaKhQOKKcFFQoFChQoUCgaVOlHQoBmoE0KFAVLRgaFCgDGgCKKhQJY9aRmoUKA1NKihQoADTqXY5UKFBp3sYxAz4hOYCsvx0bX4JWmYdAqqk7AfIaUdCgcFCaFCg//2Q=="/>
          <p:cNvSpPr>
            <a:spLocks noChangeAspect="1" noChangeArrowheads="1"/>
          </p:cNvSpPr>
          <p:nvPr/>
        </p:nvSpPr>
        <p:spPr bwMode="auto">
          <a:xfrm>
            <a:off x="1587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2057400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ager Naturalist" pitchFamily="2" charset="0"/>
                <a:ea typeface="+mn-ea"/>
                <a:cs typeface="Arial"/>
                <a:sym typeface="Arial"/>
              </a:rPr>
              <a:t>Simplified Images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ager Naturalist" pitchFamily="2" charset="0"/>
                <a:ea typeface="+mn-ea"/>
                <a:cs typeface="Arial"/>
                <a:sym typeface="Arial"/>
              </a:rPr>
              <a:t>Light /White = grey linoleum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ager Naturalist" pitchFamily="2" charset="0"/>
                <a:ea typeface="+mn-ea"/>
                <a:cs typeface="Arial"/>
                <a:sym typeface="Arial"/>
              </a:rPr>
              <a:t>Medium / Grey = Use of lines / pattern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ager Naturalist" pitchFamily="2" charset="0"/>
                <a:ea typeface="+mn-ea"/>
                <a:cs typeface="Arial"/>
                <a:sym typeface="Arial"/>
              </a:rPr>
              <a:t>Dark / Black = shaded in / black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ager Naturalist" pitchFamily="2" charset="0"/>
              <a:ea typeface="+mn-ea"/>
              <a:cs typeface="Arial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ager Naturalist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7" name="Picture 10" descr="DSCN14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04800"/>
            <a:ext cx="2610120" cy="34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4419600"/>
            <a:ext cx="2247900" cy="220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713" y="4419600"/>
            <a:ext cx="2935287" cy="219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24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Lino Tutorial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60338"/>
            <a:ext cx="3905250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 descr="lb0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32" y="1734991"/>
            <a:ext cx="2549867" cy="33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 descr="Compartive carving styl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396846"/>
            <a:ext cx="4087642" cy="2165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 descr="Cut-away of a well-carved stamp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24401"/>
            <a:ext cx="160020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Line 6"/>
          <p:cNvSpPr>
            <a:spLocks noChangeShapeType="1"/>
          </p:cNvSpPr>
          <p:nvPr/>
        </p:nvSpPr>
        <p:spPr bwMode="auto">
          <a:xfrm>
            <a:off x="4876800" y="4572000"/>
            <a:ext cx="2514600" cy="1905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 flipH="1">
            <a:off x="4572000" y="4648200"/>
            <a:ext cx="2286000" cy="1752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6328" name="Picture 8" descr="dic237_3fa_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451" y="1734991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04800" y="160338"/>
            <a:ext cx="4521200" cy="144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2222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32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indent="-1778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indent="-13652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indent="-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indent="-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0650" marR="0" lvl="0" indent="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dhand" panose="00000400000000000000" pitchFamily="2" charset="0"/>
                <a:cs typeface="Arial"/>
                <a:sym typeface="Arial"/>
              </a:rPr>
              <a:t>Linoleum Carving Demo</a:t>
            </a:r>
          </a:p>
        </p:txBody>
      </p:sp>
    </p:spTree>
    <p:extLst>
      <p:ext uri="{BB962C8B-B14F-4D97-AF65-F5344CB8AC3E}">
        <p14:creationId xmlns:p14="http://schemas.microsoft.com/office/powerpoint/2010/main" val="31107452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90468"/>
            <a:ext cx="11031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ager Naturalist" pitchFamily="2" charset="0"/>
                <a:ea typeface="+mn-ea"/>
                <a:cs typeface="Arial"/>
                <a:sym typeface="Arial"/>
              </a:rPr>
              <a:t>Materials: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ager Naturalist" pitchFamily="2" charset="0"/>
                <a:ea typeface="+mn-ea"/>
                <a:cs typeface="Arial"/>
                <a:sym typeface="Arial"/>
              </a:rPr>
              <a:t>Linoleum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ager Naturalist" pitchFamily="2" charset="0"/>
                <a:ea typeface="+mn-ea"/>
                <a:cs typeface="Arial"/>
                <a:sym typeface="Arial"/>
              </a:rPr>
              <a:t>Stop block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ager Naturalist" pitchFamily="2" charset="0"/>
                <a:ea typeface="+mn-ea"/>
                <a:cs typeface="Arial"/>
                <a:sym typeface="Arial"/>
              </a:rPr>
              <a:t>Carving tool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ager Naturalist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97635" y="4680997"/>
            <a:ext cx="3429000" cy="12926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ager Naturalist" pitchFamily="2" charset="0"/>
                <a:ea typeface="+mn-ea"/>
                <a:cs typeface="Arial"/>
                <a:sym typeface="Arial"/>
              </a:rPr>
              <a:t>Criteria: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ager Naturalist" pitchFamily="2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ager Naturalist" pitchFamily="2" charset="0"/>
                <a:ea typeface="+mn-ea"/>
                <a:cs typeface="Arial"/>
                <a:sym typeface="Arial"/>
              </a:rPr>
              <a:t>I can carve the negative space to create an image for a linoleum print.</a:t>
            </a:r>
          </a:p>
        </p:txBody>
      </p:sp>
      <p:pic>
        <p:nvPicPr>
          <p:cNvPr id="11" name="Picture 8" descr="CarveLino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5566">
            <a:off x="7734038" y="2033326"/>
            <a:ext cx="2883046" cy="230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86032" y="3429000"/>
            <a:ext cx="5791200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ager Naturalist" pitchFamily="2" charset="0"/>
                <a:ea typeface="+mn-ea"/>
                <a:cs typeface="Arial"/>
                <a:sym typeface="Arial"/>
              </a:rPr>
              <a:t>Carve white (the grey linoleum) areas (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ager Naturalist" pitchFamily="2" charset="0"/>
                <a:ea typeface="+mn-ea"/>
                <a:cs typeface="Arial"/>
                <a:sym typeface="Arial"/>
              </a:rPr>
              <a:t>this is  the negative space and      will appear as white areas or lines    in your final print )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ager Naturalist" pitchFamily="2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ager Naturalist" pitchFamily="2" charset="0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ager Naturalist" pitchFamily="2" charset="0"/>
                <a:ea typeface="+mn-ea"/>
                <a:cs typeface="Arial"/>
                <a:sym typeface="Arial"/>
              </a:rPr>
              <a:t>DO NOT CUT THE BLACK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ager Naturalist" pitchFamily="2" charset="0"/>
                <a:ea typeface="+mn-ea"/>
                <a:cs typeface="Arial"/>
                <a:sym typeface="Arial"/>
              </a:rPr>
              <a:t>AREAS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ager Naturalist" pitchFamily="2" charset="0"/>
                <a:ea typeface="+mn-ea"/>
                <a:cs typeface="Arial"/>
                <a:sym typeface="Arial"/>
              </a:rPr>
              <a:t> ( this is positive)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ager Naturalist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606739" y="1984149"/>
            <a:ext cx="5105399" cy="1200329"/>
          </a:xfrm>
          <a:prstGeom prst="rect">
            <a:avLst/>
          </a:prstGeom>
          <a:solidFill>
            <a:srgbClr val="F509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ager Naturalist" pitchFamily="2" charset="0"/>
                <a:ea typeface="+mn-ea"/>
                <a:cs typeface="Arial"/>
                <a:sym typeface="Arial"/>
              </a:rPr>
              <a:t>Always use the bench hook/stop block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ager Naturalist" pitchFamily="2" charset="0"/>
                <a:ea typeface="+mn-ea"/>
                <a:cs typeface="Arial"/>
                <a:sym typeface="Arial"/>
              </a:rPr>
              <a:t>Carve away from your free hand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ager Naturalist" pitchFamily="2" charset="0"/>
                <a:ea typeface="+mn-ea"/>
                <a:cs typeface="Arial"/>
                <a:sym typeface="Arial"/>
              </a:rPr>
              <a:t>Turn the linoleum, not yourself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ager Naturalist" pitchFamily="2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811518" y="389726"/>
            <a:ext cx="9220200" cy="9165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small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r" rtl="0">
              <a:spcBef>
                <a:spcPts val="0"/>
              </a:spcBef>
              <a:spcAft>
                <a:spcPts val="0"/>
              </a:spcAft>
              <a:defRPr sz="4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r" rtl="0">
              <a:spcBef>
                <a:spcPts val="0"/>
              </a:spcBef>
              <a:spcAft>
                <a:spcPts val="0"/>
              </a:spcAft>
              <a:defRPr sz="4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r" rtl="0">
              <a:spcBef>
                <a:spcPts val="0"/>
              </a:spcBef>
              <a:spcAft>
                <a:spcPts val="0"/>
              </a:spcAft>
              <a:defRPr sz="4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indent="0" algn="r" rtl="0">
              <a:spcBef>
                <a:spcPts val="0"/>
              </a:spcBef>
              <a:spcAft>
                <a:spcPts val="0"/>
              </a:spcAft>
              <a:defRPr sz="4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indent="0" algn="r" rtl="0">
              <a:spcBef>
                <a:spcPts val="0"/>
              </a:spcBef>
              <a:spcAft>
                <a:spcPts val="0"/>
              </a:spcAft>
              <a:defRPr sz="4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indent="0" algn="r" rtl="0">
              <a:spcBef>
                <a:spcPts val="0"/>
              </a:spcBef>
              <a:spcAft>
                <a:spcPts val="0"/>
              </a:spcAft>
              <a:defRPr sz="4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indent="0" algn="r" rtl="0">
              <a:spcBef>
                <a:spcPts val="0"/>
              </a:spcBef>
              <a:spcAft>
                <a:spcPts val="0"/>
              </a:spcAft>
              <a:defRPr sz="4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dhand" panose="00000400000000000000" pitchFamily="2" charset="0"/>
                <a:cs typeface="Arial"/>
                <a:sym typeface="Arial"/>
              </a:rPr>
              <a:t>Linoleum Printing</a:t>
            </a:r>
          </a:p>
        </p:txBody>
      </p:sp>
    </p:spTree>
    <p:extLst>
      <p:ext uri="{BB962C8B-B14F-4D97-AF65-F5344CB8AC3E}">
        <p14:creationId xmlns:p14="http://schemas.microsoft.com/office/powerpoint/2010/main" val="527615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39D48-0890-4136-923A-E89742D9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639" y="157899"/>
            <a:ext cx="1245122" cy="6542202"/>
          </a:xfrm>
          <a:solidFill>
            <a:schemeClr val="accent6">
              <a:lumMod val="50000"/>
            </a:schemeClr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US" sz="8000" dirty="0">
                <a:latin typeface="Tekton Pro" panose="020F0603020208020904" pitchFamily="34" charset="0"/>
              </a:rPr>
              <a:t>Monoprint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5F1A4-5232-4A54-9BFD-9CCFABCBD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6825" y="223067"/>
            <a:ext cx="5008775" cy="61350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Dadhand" panose="00000400000000000000" pitchFamily="2" charset="0"/>
              </a:rPr>
              <a:t>A </a:t>
            </a:r>
            <a:r>
              <a:rPr lang="en-US" b="1" dirty="0">
                <a:latin typeface="Dadhand" panose="00000400000000000000" pitchFamily="2" charset="0"/>
              </a:rPr>
              <a:t>monoprint</a:t>
            </a:r>
            <a:r>
              <a:rPr lang="en-US" dirty="0">
                <a:latin typeface="Dadhand" panose="00000400000000000000" pitchFamily="2" charset="0"/>
              </a:rPr>
              <a:t> is a single impression of an image made from a re-printable block. Materials such as metal plates, plexiglass, or </a:t>
            </a:r>
            <a:r>
              <a:rPr lang="en-US" dirty="0" err="1">
                <a:latin typeface="Dadhand" panose="00000400000000000000" pitchFamily="2" charset="0"/>
              </a:rPr>
              <a:t>Gelli</a:t>
            </a:r>
            <a:r>
              <a:rPr lang="en-US" dirty="0">
                <a:latin typeface="Dadhand" panose="00000400000000000000" pitchFamily="2" charset="0"/>
              </a:rPr>
              <a:t> plates. Rather than printing multiple copies of a single image, only one impression may be produced, however ghost images may also be printed depending on media.</a:t>
            </a:r>
          </a:p>
        </p:txBody>
      </p:sp>
      <p:pic>
        <p:nvPicPr>
          <p:cNvPr id="2050" name="Picture 2" descr="  Lombard Curve III , monoprint , 22x22&quot;. &amp;nbsp;Private Collection, San Francisco, CA. ">
            <a:extLst>
              <a:ext uri="{FF2B5EF4-FFF2-40B4-BE49-F238E27FC236}">
                <a16:creationId xmlns:a16="http://schemas.microsoft.com/office/drawing/2014/main" id="{1A81C287-DD33-427D-9DFC-687351263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891" y="1381760"/>
            <a:ext cx="5033549" cy="502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5D411F-76B5-4FF2-A613-AA4CCA4B932B}"/>
              </a:ext>
            </a:extLst>
          </p:cNvPr>
          <p:cNvSpPr txBox="1"/>
          <p:nvPr/>
        </p:nvSpPr>
        <p:spPr>
          <a:xfrm>
            <a:off x="5460478" y="5788059"/>
            <a:ext cx="1245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dhand" panose="00000400000000000000" pitchFamily="2" charset="0"/>
                <a:ea typeface="+mn-ea"/>
                <a:cs typeface="+mn-cs"/>
              </a:rPr>
              <a:t>MARY ANN STRANDELL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adhand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592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C0300-9862-4E62-9832-BD2378D26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611309"/>
            <a:ext cx="10923638" cy="13176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100" dirty="0">
                <a:latin typeface="Dadhand" panose="00000400000000000000" pitchFamily="2" charset="0"/>
              </a:rPr>
              <a:t>Prepping for</a:t>
            </a:r>
            <a:r>
              <a:rPr lang="en-US" sz="6100" kern="1200" dirty="0">
                <a:solidFill>
                  <a:schemeClr val="tx1"/>
                </a:solidFill>
                <a:latin typeface="Dadhand" panose="00000400000000000000" pitchFamily="2" charset="0"/>
              </a:rPr>
              <a:t> a Monoprint (</a:t>
            </a:r>
            <a:r>
              <a:rPr lang="en-US" sz="6100" kern="1200" dirty="0" err="1">
                <a:solidFill>
                  <a:schemeClr val="tx1"/>
                </a:solidFill>
                <a:latin typeface="Dadhand" panose="00000400000000000000" pitchFamily="2" charset="0"/>
              </a:rPr>
              <a:t>Gelli</a:t>
            </a:r>
            <a:r>
              <a:rPr lang="en-US" sz="6100" kern="1200" dirty="0">
                <a:solidFill>
                  <a:schemeClr val="tx1"/>
                </a:solidFill>
                <a:latin typeface="Dadhand" panose="00000400000000000000" pitchFamily="2" charset="0"/>
              </a:rPr>
              <a:t> Plate)</a:t>
            </a:r>
          </a:p>
        </p:txBody>
      </p:sp>
      <p:pic>
        <p:nvPicPr>
          <p:cNvPr id="33" name="Picture 32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FE2307F5-28AC-41ED-A0BF-A76B998DD4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8" r="-4" b="-4"/>
          <a:stretch/>
        </p:blipFill>
        <p:spPr>
          <a:xfrm rot="5400000">
            <a:off x="2405311" y="616461"/>
            <a:ext cx="4257366" cy="3008534"/>
          </a:xfrm>
          <a:prstGeom prst="rect">
            <a:avLst/>
          </a:prstGeom>
        </p:spPr>
      </p:pic>
      <p:pic>
        <p:nvPicPr>
          <p:cNvPr id="31" name="Picture 30" descr="A picture containing indoor, person, kitchen&#10;&#10;Description generated with very high confidence">
            <a:extLst>
              <a:ext uri="{FF2B5EF4-FFF2-40B4-BE49-F238E27FC236}">
                <a16:creationId xmlns:a16="http://schemas.microsoft.com/office/drawing/2014/main" id="{41258CD0-129A-436C-BB34-8CE9A209BB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" r="2" b="4782"/>
          <a:stretch/>
        </p:blipFill>
        <p:spPr>
          <a:xfrm rot="5400000">
            <a:off x="5436941" y="626285"/>
            <a:ext cx="4261104" cy="3008534"/>
          </a:xfrm>
          <a:prstGeom prst="rect">
            <a:avLst/>
          </a:prstGeom>
        </p:spPr>
      </p:pic>
      <p:pic>
        <p:nvPicPr>
          <p:cNvPr id="11" name="Picture 10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0A2CAAF9-C797-464C-83BD-F5C62C4D4B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5" r="2" b="2"/>
          <a:stretch/>
        </p:blipFill>
        <p:spPr>
          <a:xfrm rot="16200000">
            <a:off x="-541271" y="607396"/>
            <a:ext cx="4261104" cy="3008376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2614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C6B3C414-2C8C-4499-AF4D-4CA1D2AC49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2" r="2" b="3086"/>
          <a:stretch/>
        </p:blipFill>
        <p:spPr>
          <a:xfrm rot="5400000">
            <a:off x="8534102" y="657327"/>
            <a:ext cx="4261104" cy="3008376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7921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9FF1850-8D1E-4E84-BD9E-F2E90695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37307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346FC58-5933-4532-A0A6-FDAADD008417}"/>
              </a:ext>
            </a:extLst>
          </p:cNvPr>
          <p:cNvSpPr txBox="1"/>
          <p:nvPr/>
        </p:nvSpPr>
        <p:spPr>
          <a:xfrm>
            <a:off x="1290542" y="4736110"/>
            <a:ext cx="10242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dhand" panose="00000400000000000000" pitchFamily="2" charset="0"/>
                <a:ea typeface="+mn-ea"/>
                <a:cs typeface="+mn-cs"/>
              </a:rPr>
              <a:t>    Place line drawing under plate if desired, can also be combined with  stencils                        Tape paper on either side of plate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4DCA07-2FF1-47DD-B405-7DE0F848FED8}"/>
              </a:ext>
            </a:extLst>
          </p:cNvPr>
          <p:cNvSpPr txBox="1"/>
          <p:nvPr/>
        </p:nvSpPr>
        <p:spPr>
          <a:xfrm>
            <a:off x="159326" y="4361503"/>
            <a:ext cx="6288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Dadhand" panose="00000400000000000000" pitchFamily="2" charset="0"/>
              </a:rPr>
              <a:t>Photo credit: Pam Ehrenreich at Golden booth NAEA 2018</a:t>
            </a:r>
          </a:p>
        </p:txBody>
      </p:sp>
    </p:spTree>
    <p:extLst>
      <p:ext uri="{BB962C8B-B14F-4D97-AF65-F5344CB8AC3E}">
        <p14:creationId xmlns:p14="http://schemas.microsoft.com/office/powerpoint/2010/main" val="3270252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2E9C-C422-4CA5-9686-1FD86996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122" y="5459722"/>
            <a:ext cx="10923638" cy="13176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100" kern="1200" dirty="0">
                <a:solidFill>
                  <a:schemeClr val="tx1"/>
                </a:solidFill>
                <a:latin typeface="Dadhand" panose="00000400000000000000" pitchFamily="2" charset="0"/>
              </a:rPr>
              <a:t>Creating a Monoprint (</a:t>
            </a:r>
            <a:r>
              <a:rPr lang="en-US" sz="6100" kern="1200" dirty="0" err="1">
                <a:solidFill>
                  <a:schemeClr val="tx1"/>
                </a:solidFill>
                <a:latin typeface="Dadhand" panose="00000400000000000000" pitchFamily="2" charset="0"/>
              </a:rPr>
              <a:t>Gelli</a:t>
            </a:r>
            <a:r>
              <a:rPr lang="en-US" sz="6100" kern="1200" dirty="0">
                <a:solidFill>
                  <a:schemeClr val="tx1"/>
                </a:solidFill>
                <a:latin typeface="Dadhand" panose="00000400000000000000" pitchFamily="2" charset="0"/>
              </a:rPr>
              <a:t> Plate)</a:t>
            </a:r>
            <a:br>
              <a:rPr lang="en-US" sz="6100" kern="1200" dirty="0">
                <a:solidFill>
                  <a:schemeClr val="tx1"/>
                </a:solidFill>
                <a:latin typeface="Dadhand" panose="00000400000000000000" pitchFamily="2" charset="0"/>
              </a:rPr>
            </a:br>
            <a:r>
              <a:rPr lang="en-US" sz="6100" kern="1200" dirty="0">
                <a:solidFill>
                  <a:schemeClr val="tx1"/>
                </a:solidFill>
                <a:latin typeface="Dadhand" panose="00000400000000000000" pitchFamily="2" charset="0"/>
              </a:rPr>
              <a:t>Layer 1</a:t>
            </a:r>
          </a:p>
        </p:txBody>
      </p:sp>
      <p:pic>
        <p:nvPicPr>
          <p:cNvPr id="9" name="Picture 8" descr="A picture containing person, indoor, man&#10;&#10;Description generated with high confidence">
            <a:extLst>
              <a:ext uri="{FF2B5EF4-FFF2-40B4-BE49-F238E27FC236}">
                <a16:creationId xmlns:a16="http://schemas.microsoft.com/office/drawing/2014/main" id="{13C9B11C-1DCC-4B20-8C3D-64CCCD7E80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21" b="-1"/>
          <a:stretch/>
        </p:blipFill>
        <p:spPr>
          <a:xfrm rot="5400000">
            <a:off x="-91440" y="91440"/>
            <a:ext cx="4242816" cy="4059936"/>
          </a:xfrm>
          <a:prstGeom prst="rect">
            <a:avLst/>
          </a:prstGeom>
        </p:spPr>
      </p:pic>
      <p:pic>
        <p:nvPicPr>
          <p:cNvPr id="7" name="Picture 6" descr="A picture containing indoor, person&#10;&#10;Description generated with high confidence">
            <a:extLst>
              <a:ext uri="{FF2B5EF4-FFF2-40B4-BE49-F238E27FC236}">
                <a16:creationId xmlns:a16="http://schemas.microsoft.com/office/drawing/2014/main" id="{12383F92-F4F6-42C0-83A1-5291A795D5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79"/>
          <a:stretch/>
        </p:blipFill>
        <p:spPr>
          <a:xfrm rot="5400000">
            <a:off x="4000533" y="89948"/>
            <a:ext cx="4242816" cy="4062918"/>
          </a:xfrm>
          <a:prstGeom prst="rect">
            <a:avLst/>
          </a:prstGeom>
        </p:spPr>
      </p:pic>
      <p:pic>
        <p:nvPicPr>
          <p:cNvPr id="5" name="Picture 4" descr="A picture containing person, man, indoor&#10;&#10;Description generated with very high confidence">
            <a:extLst>
              <a:ext uri="{FF2B5EF4-FFF2-40B4-BE49-F238E27FC236}">
                <a16:creationId xmlns:a16="http://schemas.microsoft.com/office/drawing/2014/main" id="{1E0436E5-3577-4F3F-A0D0-6AB0A3BA3F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21" b="-1"/>
          <a:stretch/>
        </p:blipFill>
        <p:spPr>
          <a:xfrm rot="5400000">
            <a:off x="8040624" y="91440"/>
            <a:ext cx="4242816" cy="4059936"/>
          </a:xfrm>
          <a:prstGeom prst="rect">
            <a:avLst/>
          </a:prstGeom>
        </p:spPr>
      </p:pic>
      <p:cxnSp>
        <p:nvCxnSpPr>
          <p:cNvPr id="22" name="Straight Connector 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5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17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022092-53E7-47B7-8BE6-3268F2711828}"/>
              </a:ext>
            </a:extLst>
          </p:cNvPr>
          <p:cNvSpPr txBox="1"/>
          <p:nvPr/>
        </p:nvSpPr>
        <p:spPr>
          <a:xfrm>
            <a:off x="1720701" y="4787967"/>
            <a:ext cx="8750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dhand" panose="00000400000000000000" pitchFamily="2" charset="0"/>
                <a:ea typeface="+mn-ea"/>
                <a:cs typeface="+mn-cs"/>
              </a:rPr>
              <a:t>Place paint on plate and fold paper over one at a time, rubbing the back of each paper.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8E6CE5-5328-4330-BDD6-57F70436AE37}"/>
              </a:ext>
            </a:extLst>
          </p:cNvPr>
          <p:cNvSpPr txBox="1"/>
          <p:nvPr/>
        </p:nvSpPr>
        <p:spPr>
          <a:xfrm>
            <a:off x="159326" y="4361503"/>
            <a:ext cx="6288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Dadhand" panose="00000400000000000000" pitchFamily="2" charset="0"/>
              </a:rPr>
              <a:t>Photo credit: Pam Ehrenreich at Golden booth NAEA 2018</a:t>
            </a:r>
          </a:p>
        </p:txBody>
      </p:sp>
    </p:spTree>
    <p:extLst>
      <p:ext uri="{BB962C8B-B14F-4D97-AF65-F5344CB8AC3E}">
        <p14:creationId xmlns:p14="http://schemas.microsoft.com/office/powerpoint/2010/main" val="239631492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Custom Design">
  <a:themeElements>
    <a:clrScheme name="Internet02_am_25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536</Words>
  <Application>Microsoft Office PowerPoint</Application>
  <PresentationFormat>Widescreen</PresentationFormat>
  <Paragraphs>56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Dadhand</vt:lpstr>
      <vt:lpstr>Eager Naturalist</vt:lpstr>
      <vt:lpstr>Tekton Pro</vt:lpstr>
      <vt:lpstr>1_Office Theme</vt:lpstr>
      <vt:lpstr>Custom Design</vt:lpstr>
      <vt:lpstr>Collagraph</vt:lpstr>
      <vt:lpstr>Creating a Collagraph</vt:lpstr>
      <vt:lpstr>Linoleum</vt:lpstr>
      <vt:lpstr>Linoleum Demo with Mrs. E</vt:lpstr>
      <vt:lpstr>PowerPoint Presentation</vt:lpstr>
      <vt:lpstr>PowerPoint Presentation</vt:lpstr>
      <vt:lpstr>Monoprint</vt:lpstr>
      <vt:lpstr>Prepping for a Monoprint (Gelli Plate)</vt:lpstr>
      <vt:lpstr>Creating a Monoprint (Gelli Plate) Layer 1</vt:lpstr>
      <vt:lpstr>Creating a Monoprint (Gelli Plate) Layers, Layers, Layers!</vt:lpstr>
      <vt:lpstr>Drypoint</vt:lpstr>
      <vt:lpstr>How to create a  dry point print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Collagraph</dc:title>
  <dc:creator>Ehrenreich, Pamela E.</dc:creator>
  <cp:lastModifiedBy>Ehrenreich, Pamela E.</cp:lastModifiedBy>
  <cp:revision>2</cp:revision>
  <dcterms:created xsi:type="dcterms:W3CDTF">2018-11-22T02:12:48Z</dcterms:created>
  <dcterms:modified xsi:type="dcterms:W3CDTF">2018-11-22T12:42:55Z</dcterms:modified>
</cp:coreProperties>
</file>